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89" r:id="rId2"/>
    <p:sldId id="257" r:id="rId3"/>
    <p:sldId id="259" r:id="rId4"/>
    <p:sldId id="281" r:id="rId5"/>
    <p:sldId id="260" r:id="rId6"/>
    <p:sldId id="261" r:id="rId7"/>
    <p:sldId id="282" r:id="rId8"/>
    <p:sldId id="262" r:id="rId9"/>
    <p:sldId id="264" r:id="rId10"/>
    <p:sldId id="265" r:id="rId11"/>
    <p:sldId id="266" r:id="rId12"/>
    <p:sldId id="284" r:id="rId13"/>
    <p:sldId id="294" r:id="rId14"/>
    <p:sldId id="268" r:id="rId15"/>
    <p:sldId id="275" r:id="rId16"/>
    <p:sldId id="287" r:id="rId17"/>
    <p:sldId id="270" r:id="rId18"/>
    <p:sldId id="288" r:id="rId19"/>
    <p:sldId id="292" r:id="rId20"/>
    <p:sldId id="272" r:id="rId21"/>
    <p:sldId id="274" r:id="rId22"/>
    <p:sldId id="273" r:id="rId23"/>
    <p:sldId id="286" r:id="rId24"/>
    <p:sldId id="283" r:id="rId25"/>
    <p:sldId id="290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032797-4FC0-4E15-ABEA-83FB32D32F9D}" type="datetimeFigureOut">
              <a:rPr lang="en-US" smtClean="0"/>
              <a:pPr/>
              <a:t>3/29/2023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330BB-46A6-4CEB-85C5-676B58F3047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ransition spd="slow">
    <p:wipe dir="r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en-U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</a:t>
            </a:r>
            <a:r>
              <a:rPr lang="sr-Latn-RS" sz="4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enske mutacije</a:t>
            </a:r>
            <a:endParaRPr lang="en-US" sz="48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38100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sr-Latn-CS" sz="2600" b="1" u="sng" dirty="0" smtClean="0"/>
              <a:t>Prema vrsti promene u DNK, genske mutacije mogu biti:</a:t>
            </a:r>
          </a:p>
          <a:p>
            <a:pPr>
              <a:buNone/>
            </a:pPr>
            <a:endParaRPr lang="sr-Latn-CS" sz="2600" u="sng" dirty="0" smtClean="0"/>
          </a:p>
          <a:p>
            <a:pPr>
              <a:buNone/>
            </a:pPr>
            <a:r>
              <a:rPr lang="sr-Latn-RS" sz="2600" b="1" dirty="0" smtClean="0">
                <a:solidFill>
                  <a:srgbClr val="C00000"/>
                </a:solidFill>
              </a:rPr>
              <a:t>1. </a:t>
            </a:r>
            <a:r>
              <a:rPr lang="en-US" sz="2600" b="1" dirty="0" err="1" smtClean="0">
                <a:solidFill>
                  <a:srgbClr val="C00000"/>
                </a:solidFill>
              </a:rPr>
              <a:t>Tačkaste</a:t>
            </a:r>
            <a:r>
              <a:rPr lang="en-US" sz="2600" b="1" dirty="0" smtClean="0">
                <a:solidFill>
                  <a:srgbClr val="C00000"/>
                </a:solidFill>
              </a:rPr>
              <a:t> </a:t>
            </a:r>
            <a:r>
              <a:rPr lang="sr-Latn-RS" sz="2600" b="1" dirty="0" smtClean="0">
                <a:solidFill>
                  <a:srgbClr val="C00000"/>
                </a:solidFill>
              </a:rPr>
              <a:t>(point) </a:t>
            </a:r>
            <a:r>
              <a:rPr lang="en-US" sz="2600" b="1" dirty="0" err="1" smtClean="0">
                <a:solidFill>
                  <a:srgbClr val="C00000"/>
                </a:solidFill>
              </a:rPr>
              <a:t>mutacije</a:t>
            </a:r>
            <a:r>
              <a:rPr lang="en-US" sz="2600" b="1" dirty="0" smtClean="0">
                <a:solidFill>
                  <a:srgbClr val="C00000"/>
                </a:solidFill>
              </a:rPr>
              <a:t> </a:t>
            </a:r>
            <a:r>
              <a:rPr lang="sr-Latn-RS" sz="2600" b="1" dirty="0" smtClean="0">
                <a:solidFill>
                  <a:srgbClr val="C00000"/>
                </a:solidFill>
              </a:rPr>
              <a:t>(stabilne)</a:t>
            </a:r>
          </a:p>
          <a:p>
            <a:r>
              <a:rPr lang="en-US" sz="2600" b="1" dirty="0" err="1" smtClean="0"/>
              <a:t>supstitucije</a:t>
            </a:r>
            <a:r>
              <a:rPr lang="en-US" sz="2600" b="1" dirty="0" smtClean="0"/>
              <a:t> (</a:t>
            </a:r>
            <a:r>
              <a:rPr lang="en-US" sz="2600" b="1" dirty="0" err="1" smtClean="0"/>
              <a:t>tranzicije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</a:t>
            </a:r>
            <a:r>
              <a:rPr lang="en-US" sz="2600" b="1" dirty="0" smtClean="0"/>
              <a:t> trans</a:t>
            </a:r>
            <a:r>
              <a:rPr lang="x-none" sz="2600" b="1" dirty="0" smtClean="0"/>
              <a:t>v</a:t>
            </a:r>
            <a:r>
              <a:rPr lang="en-US" sz="2600" b="1" dirty="0" err="1" smtClean="0"/>
              <a:t>erzije</a:t>
            </a:r>
            <a:r>
              <a:rPr lang="en-US" sz="2600" b="1" dirty="0" smtClean="0"/>
              <a:t>) </a:t>
            </a:r>
            <a:endParaRPr lang="sr-Latn-CS" sz="2600" b="1" dirty="0" smtClean="0"/>
          </a:p>
          <a:p>
            <a:r>
              <a:rPr lang="sr-Latn-CS" sz="2600" b="1" dirty="0" err="1" smtClean="0"/>
              <a:t>d</a:t>
            </a:r>
            <a:r>
              <a:rPr lang="en-US" sz="2600" b="1" dirty="0" err="1" smtClean="0"/>
              <a:t>elecije</a:t>
            </a:r>
            <a:endParaRPr lang="sr-Latn-CS" sz="2600" b="1" dirty="0" smtClean="0"/>
          </a:p>
          <a:p>
            <a:r>
              <a:rPr lang="sr-Latn-RS" sz="2600" b="1" dirty="0" err="1" smtClean="0"/>
              <a:t>i</a:t>
            </a:r>
            <a:r>
              <a:rPr lang="en-US" sz="2600" b="1" dirty="0" err="1" smtClean="0"/>
              <a:t>nsercije</a:t>
            </a:r>
            <a:endParaRPr lang="sr-Latn-RS" sz="2600" b="1" dirty="0" smtClean="0"/>
          </a:p>
          <a:p>
            <a:endParaRPr lang="sr-Latn-RS" sz="2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sr-Latn-RS" sz="2600" b="1" dirty="0" smtClean="0">
                <a:solidFill>
                  <a:srgbClr val="7030A0"/>
                </a:solidFill>
              </a:rPr>
              <a:t>2. Dinamičke mutacije (nestabilne) </a:t>
            </a:r>
          </a:p>
          <a:p>
            <a:pPr>
              <a:buNone/>
            </a:pPr>
            <a:r>
              <a:rPr lang="sr-Latn-RS" sz="2600" b="1" dirty="0" smtClean="0"/>
              <a:t>-  povećanje broja trinuklotidnih ponovaka.</a:t>
            </a:r>
          </a:p>
          <a:p>
            <a:pPr>
              <a:buNone/>
            </a:pPr>
            <a:endParaRPr lang="en-US" sz="26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en-US" sz="2600" b="1" dirty="0" smtClean="0"/>
              <a:t> </a:t>
            </a:r>
          </a:p>
          <a:p>
            <a:pPr>
              <a:buNone/>
            </a:pPr>
            <a:endParaRPr lang="en-US" sz="26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43000"/>
            <a:ext cx="8305800" cy="5059363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en-US" sz="2400" b="1" dirty="0" err="1" smtClean="0">
                <a:solidFill>
                  <a:srgbClr val="C00000"/>
                </a:solidFill>
              </a:rPr>
              <a:t>Supstitucije</a:t>
            </a:r>
            <a:r>
              <a:rPr lang="x-none" sz="2400" b="1" dirty="0" smtClean="0">
                <a:solidFill>
                  <a:srgbClr val="C00000"/>
                </a:solidFill>
              </a:rPr>
              <a:t> </a:t>
            </a:r>
            <a:r>
              <a:rPr lang="sr-Latn-RS" sz="2400" b="1" dirty="0" smtClean="0"/>
              <a:t>su </a:t>
            </a:r>
            <a:r>
              <a:rPr lang="en-US" sz="2400" b="1" dirty="0" err="1" smtClean="0"/>
              <a:t>zamen</a:t>
            </a:r>
            <a:r>
              <a:rPr lang="sr-Latn-RS" sz="2400" b="1" dirty="0" smtClean="0"/>
              <a:t>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jedn</a:t>
            </a:r>
            <a:r>
              <a:rPr lang="sr-Latn-RS" sz="2400" b="1" dirty="0" smtClean="0"/>
              <a:t>e baze</a:t>
            </a:r>
            <a:r>
              <a:rPr lang="en-US" sz="2400" b="1" dirty="0" smtClean="0"/>
              <a:t> drug</a:t>
            </a:r>
            <a:r>
              <a:rPr lang="sr-Latn-RS" sz="2400" b="1" dirty="0" smtClean="0"/>
              <a:t>o</a:t>
            </a:r>
            <a:r>
              <a:rPr lang="en-US" sz="2400" b="1" dirty="0" smtClean="0"/>
              <a:t>m</a:t>
            </a:r>
            <a:r>
              <a:rPr lang="sr-Latn-RS" sz="2400" b="1" dirty="0" smtClean="0"/>
              <a:t>: </a:t>
            </a:r>
          </a:p>
          <a:p>
            <a:pPr algn="just">
              <a:buNone/>
            </a:pPr>
            <a:endParaRPr lang="sr-Latn-RS" sz="2400" b="1" dirty="0" smtClean="0"/>
          </a:p>
          <a:p>
            <a:pPr algn="just">
              <a:buNone/>
            </a:pPr>
            <a:r>
              <a:rPr lang="sr-Latn-RS" sz="2400" b="1" dirty="0" smtClean="0"/>
              <a:t>1. </a:t>
            </a:r>
            <a:r>
              <a:rPr lang="sr-Latn-R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smtClean="0">
                <a:solidFill>
                  <a:srgbClr val="7030A0"/>
                </a:solidFill>
              </a:rPr>
              <a:t>T</a:t>
            </a:r>
            <a:r>
              <a:rPr lang="sr-Latn-RS" sz="2400" b="1" dirty="0" smtClean="0">
                <a:solidFill>
                  <a:srgbClr val="7030A0"/>
                </a:solidFill>
              </a:rPr>
              <a:t>ranzicije </a:t>
            </a:r>
            <a:r>
              <a:rPr lang="sr-Latn-RS" sz="2400" b="1" dirty="0" smtClean="0"/>
              <a:t>su zamena baza u okviru iste grupe:</a:t>
            </a:r>
          </a:p>
          <a:p>
            <a:pPr marL="578358" lvl="0" indent="-514350" algn="just">
              <a:buNone/>
            </a:pPr>
            <a:r>
              <a:rPr lang="sr-Latn-RS" sz="2400" b="1" dirty="0" smtClean="0"/>
              <a:t>- purinska       purinska; pirimidinska      pirimidinska</a:t>
            </a:r>
          </a:p>
          <a:p>
            <a:pPr marL="578358" lvl="0" indent="-514350" algn="just">
              <a:buNone/>
            </a:pPr>
            <a:r>
              <a:rPr lang="sr-Latn-RS" sz="2400" b="1" dirty="0" smtClean="0">
                <a:solidFill>
                  <a:srgbClr val="7030A0"/>
                </a:solidFill>
              </a:rPr>
              <a:t>A   G, G   A i C   T, T   C </a:t>
            </a:r>
          </a:p>
          <a:p>
            <a:pPr marL="578358" lvl="0" indent="-514350" algn="just">
              <a:buNone/>
            </a:pPr>
            <a:endParaRPr lang="sr-Latn-RS" sz="2400" b="1" dirty="0" smtClean="0">
              <a:solidFill>
                <a:srgbClr val="7030A0"/>
              </a:solidFill>
            </a:endParaRPr>
          </a:p>
          <a:p>
            <a:pPr marL="578358" lvl="0" indent="-514350" algn="just">
              <a:buNone/>
            </a:pPr>
            <a:r>
              <a:rPr lang="sr-Latn-RS" sz="2400" b="1" dirty="0" smtClean="0"/>
              <a:t>2.</a:t>
            </a:r>
            <a:r>
              <a:rPr lang="sr-Latn-R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T</a:t>
            </a:r>
            <a:r>
              <a:rPr lang="sr-Latn-RS" sz="2400" b="1" dirty="0" smtClean="0">
                <a:solidFill>
                  <a:srgbClr val="0070C0"/>
                </a:solidFill>
              </a:rPr>
              <a:t>ransverzije </a:t>
            </a:r>
            <a:r>
              <a:rPr lang="sr-Latn-RS" sz="2400" b="1" dirty="0" smtClean="0"/>
              <a:t>su zamena baza drugim tipom tj. iz druge grupe:</a:t>
            </a:r>
          </a:p>
          <a:p>
            <a:pPr marL="578358" lvl="0" indent="-514350" algn="just">
              <a:buNone/>
            </a:pPr>
            <a:r>
              <a:rPr lang="sr-Latn-RS" sz="2400" b="1" dirty="0" smtClean="0"/>
              <a:t>- purinska         pirimidinska</a:t>
            </a:r>
          </a:p>
          <a:p>
            <a:pPr marL="578358" lvl="0" indent="-514350" algn="just">
              <a:buNone/>
            </a:pPr>
            <a:r>
              <a:rPr lang="sr-Latn-RS" sz="2400" b="1" dirty="0" smtClean="0">
                <a:solidFill>
                  <a:srgbClr val="0070C0"/>
                </a:solidFill>
              </a:rPr>
              <a:t>A   T ili C, G   T ili C, T   A ili G, C   A ili G</a:t>
            </a:r>
          </a:p>
          <a:p>
            <a:pPr algn="just">
              <a:buNone/>
            </a:pPr>
            <a:endParaRPr lang="x-none" sz="2400" b="1" dirty="0" smtClean="0"/>
          </a:p>
          <a:p>
            <a:pPr lvl="0" algn="just">
              <a:buNone/>
            </a:pPr>
            <a:endParaRPr lang="sr-Latn-RS" sz="2400" b="1" dirty="0" smtClean="0"/>
          </a:p>
          <a:p>
            <a:pPr marL="578358" lvl="0" indent="-514350" algn="just">
              <a:buAutoNum type="arabicPeriod"/>
            </a:pPr>
            <a:endParaRPr lang="sr-Latn-RS" sz="2400" b="1" dirty="0" smtClean="0"/>
          </a:p>
          <a:p>
            <a:pPr lvl="0" algn="just">
              <a:buNone/>
            </a:pPr>
            <a:endParaRPr lang="sr-Latn-RS" sz="2400" b="1" dirty="0" smtClean="0"/>
          </a:p>
          <a:p>
            <a:pPr marL="36576" lvl="0" indent="0" algn="just">
              <a:buNone/>
            </a:pPr>
            <a:endParaRPr lang="sr-Latn-CS" sz="2800" dirty="0" smtClean="0"/>
          </a:p>
          <a:p>
            <a:pPr lvl="0" algn="just">
              <a:buNone/>
            </a:pPr>
            <a:endParaRPr lang="en-US" sz="2800" dirty="0" smtClean="0"/>
          </a:p>
          <a:p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2000" y="31242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1524000" y="31242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2209800" y="3124200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2819400" y="3124200"/>
            <a:ext cx="2286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5067300" y="2714625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1828800" y="2714625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905000" y="44196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10800000">
            <a:off x="1866900" y="4495800"/>
            <a:ext cx="3810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62000" y="48768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1981200" y="48768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124200" y="48768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4343400" y="4876800"/>
            <a:ext cx="152400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2514600" y="228600"/>
            <a:ext cx="3384132" cy="46166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/>
            <a:r>
              <a:rPr lang="sr-Latn-RS" sz="2400" b="1" dirty="0" smtClean="0"/>
              <a:t>Tačkaste (point) mutacije</a:t>
            </a: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3.bp.blogspot.com/-AToDl_vuKC0/WtJKlEvrKLI/AAAAAAAACRM/WsDV9xnANfECP7vpGkEoyw6NnS7OiWK6ACLcBGAs/s400/dna_mutations_point_mutation_yourgenome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8968" y="1524000"/>
            <a:ext cx="4876800" cy="25146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</p:pic>
      <p:sp>
        <p:nvSpPr>
          <p:cNvPr id="5" name="Rectangle 4"/>
          <p:cNvSpPr/>
          <p:nvPr/>
        </p:nvSpPr>
        <p:spPr>
          <a:xfrm>
            <a:off x="1676400" y="4419600"/>
            <a:ext cx="4849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r-Latn-RS" b="1" dirty="0" smtClean="0"/>
              <a:t>Point mutaciija – </a:t>
            </a:r>
            <a:r>
              <a:rPr lang="sr-Latn-RS" b="1" dirty="0" smtClean="0">
                <a:solidFill>
                  <a:srgbClr val="FF0000"/>
                </a:solidFill>
              </a:rPr>
              <a:t>TRANZICIJA</a:t>
            </a:r>
            <a:r>
              <a:rPr lang="sr-Latn-RS" b="1" dirty="0" smtClean="0"/>
              <a:t> </a:t>
            </a:r>
            <a:r>
              <a:rPr lang="sr-Latn-RS" b="1" dirty="0" smtClean="0">
                <a:solidFill>
                  <a:srgbClr val="FF0000"/>
                </a:solidFill>
              </a:rPr>
              <a:t>T       C </a:t>
            </a:r>
            <a:endParaRPr lang="sr-Latn-RS" b="1" dirty="0">
              <a:solidFill>
                <a:srgbClr val="FF0000"/>
              </a:solidFill>
            </a:endParaRPr>
          </a:p>
          <a:p>
            <a:pPr algn="ctr"/>
            <a:r>
              <a:rPr lang="sr-Latn-RS" b="1" dirty="0" smtClean="0"/>
              <a:t>(zamena baza u okviru iste grupe)</a:t>
            </a:r>
            <a:endParaRPr lang="en-US" dirty="0"/>
          </a:p>
        </p:txBody>
      </p:sp>
      <p:cxnSp>
        <p:nvCxnSpPr>
          <p:cNvPr id="8" name="Straight Arrow Connector 7"/>
          <p:cNvCxnSpPr/>
          <p:nvPr/>
        </p:nvCxnSpPr>
        <p:spPr>
          <a:xfrm rot="16200000" flipV="1">
            <a:off x="3314700" y="4076700"/>
            <a:ext cx="609600" cy="762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657600" y="1752600"/>
            <a:ext cx="228600" cy="304800"/>
          </a:xfrm>
          <a:prstGeom prst="straightConnector1">
            <a:avLst/>
          </a:prstGeom>
          <a:ln w="28575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>
            <a:off x="5334000" y="4572000"/>
            <a:ext cx="234696" cy="1588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65161" y="2877449"/>
            <a:ext cx="4956478" cy="274343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7200" y="5373977"/>
            <a:ext cx="1219306" cy="493819"/>
          </a:xfrm>
          <a:prstGeom prst="rect">
            <a:avLst/>
          </a:prstGeom>
          <a:noFill/>
        </p:spPr>
      </p:pic>
      <p:sp>
        <p:nvSpPr>
          <p:cNvPr id="12" name="Rectangle 11"/>
          <p:cNvSpPr/>
          <p:nvPr/>
        </p:nvSpPr>
        <p:spPr>
          <a:xfrm>
            <a:off x="361188" y="500356"/>
            <a:ext cx="81930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dirty="0" smtClean="0">
                <a:solidFill>
                  <a:srgbClr val="7030A0"/>
                </a:solidFill>
              </a:rPr>
              <a:t>D</a:t>
            </a:r>
            <a:r>
              <a:rPr lang="sr-Latn-RS" sz="2000" b="1" dirty="0" smtClean="0">
                <a:solidFill>
                  <a:srgbClr val="7030A0"/>
                </a:solidFill>
              </a:rPr>
              <a:t>ELECIJE</a:t>
            </a:r>
            <a:r>
              <a:rPr lang="en-US" sz="2000" b="1" dirty="0" smtClean="0">
                <a:solidFill>
                  <a:srgbClr val="7030A0"/>
                </a:solidFill>
              </a:rPr>
              <a:t> </a:t>
            </a:r>
            <a:r>
              <a:rPr lang="en-US" sz="2000" b="1" dirty="0"/>
              <a:t>- </a:t>
            </a:r>
            <a:r>
              <a:rPr lang="en-US" sz="2000" b="1" dirty="0" err="1"/>
              <a:t>gubitak</a:t>
            </a:r>
            <a:r>
              <a:rPr lang="en-US" sz="2000" b="1" dirty="0"/>
              <a:t> </a:t>
            </a:r>
            <a:r>
              <a:rPr lang="en-US" sz="2000" b="1" dirty="0" err="1"/>
              <a:t>većeg</a:t>
            </a:r>
            <a:r>
              <a:rPr lang="en-US" sz="2000" b="1" dirty="0"/>
              <a:t> </a:t>
            </a:r>
            <a:r>
              <a:rPr lang="en-US" sz="2000" b="1" dirty="0" err="1"/>
              <a:t>ili</a:t>
            </a:r>
            <a:r>
              <a:rPr lang="en-US" sz="2000" b="1" dirty="0"/>
              <a:t> </a:t>
            </a:r>
            <a:r>
              <a:rPr lang="en-US" sz="2000" b="1" dirty="0" err="1"/>
              <a:t>manjeg</a:t>
            </a:r>
            <a:r>
              <a:rPr lang="en-US" sz="2000" b="1" dirty="0"/>
              <a:t> </a:t>
            </a:r>
            <a:r>
              <a:rPr lang="en-US" sz="2000" b="1" dirty="0" err="1"/>
              <a:t>dela</a:t>
            </a:r>
            <a:r>
              <a:rPr lang="en-US" sz="2000" b="1" dirty="0"/>
              <a:t> DNK: </a:t>
            </a:r>
          </a:p>
          <a:p>
            <a:r>
              <a:rPr lang="en-US" sz="2000" b="1" dirty="0"/>
              <a:t> - 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do </a:t>
            </a:r>
            <a:r>
              <a:rPr lang="en-US" sz="2000" b="1" dirty="0"/>
              <a:t>5 </a:t>
            </a:r>
            <a:r>
              <a:rPr lang="en-US" sz="2000" b="1" dirty="0" err="1"/>
              <a:t>nukleotida</a:t>
            </a:r>
            <a:r>
              <a:rPr lang="en-US" sz="2000" b="1" dirty="0"/>
              <a:t> </a:t>
            </a:r>
            <a:r>
              <a:rPr lang="en-US" sz="2000" b="1" dirty="0" err="1"/>
              <a:t>su</a:t>
            </a:r>
            <a:r>
              <a:rPr lang="en-US" sz="2000" b="1" dirty="0"/>
              <a:t> </a:t>
            </a:r>
            <a:r>
              <a:rPr lang="en-US" sz="2000" b="1" dirty="0" err="1" smtClean="0"/>
              <a:t>manje</a:t>
            </a:r>
            <a:r>
              <a:rPr lang="sr-Latn-RS" sz="2000" b="1" dirty="0" smtClean="0"/>
              <a:t> delecije</a:t>
            </a:r>
            <a:endParaRPr lang="en-US" sz="2000" b="1" dirty="0"/>
          </a:p>
          <a:p>
            <a:pPr algn="just"/>
            <a:r>
              <a:rPr lang="en-US" sz="2000" b="1" dirty="0"/>
              <a:t> </a:t>
            </a:r>
            <a:r>
              <a:rPr lang="en-US" sz="2000" b="1" dirty="0" smtClean="0"/>
              <a:t>-</a:t>
            </a:r>
            <a:r>
              <a:rPr lang="sr-Latn-RS" sz="2000" b="1" dirty="0" smtClean="0"/>
              <a:t> </a:t>
            </a:r>
            <a:r>
              <a:rPr lang="en-US" sz="2000" b="1" dirty="0" smtClean="0"/>
              <a:t>do </a:t>
            </a:r>
            <a:r>
              <a:rPr lang="en-US" sz="2000" b="1" dirty="0"/>
              <a:t>20 </a:t>
            </a:r>
            <a:r>
              <a:rPr lang="en-US" sz="2000" b="1" dirty="0" err="1"/>
              <a:t>nukleotida</a:t>
            </a:r>
            <a:r>
              <a:rPr lang="en-US" sz="2000" b="1" dirty="0"/>
              <a:t> </a:t>
            </a:r>
            <a:r>
              <a:rPr lang="en-US" sz="2000" b="1" dirty="0" err="1"/>
              <a:t>su</a:t>
            </a:r>
            <a:r>
              <a:rPr lang="en-US" sz="2000" b="1" dirty="0"/>
              <a:t> </a:t>
            </a:r>
            <a:r>
              <a:rPr lang="en-US" sz="2000" b="1" dirty="0" err="1" smtClean="0"/>
              <a:t>već</a:t>
            </a:r>
            <a:r>
              <a:rPr lang="sr-Latn-RS" sz="2000" b="1" dirty="0" smtClean="0"/>
              <a:t>e delecije</a:t>
            </a:r>
            <a:r>
              <a:rPr lang="en-US" sz="2000" b="1" dirty="0" smtClean="0"/>
              <a:t>, </a:t>
            </a:r>
            <a:r>
              <a:rPr lang="en-US" sz="2000" b="1" dirty="0"/>
              <a:t>a </a:t>
            </a:r>
            <a:r>
              <a:rPr lang="en-US" sz="2000" b="1" dirty="0" err="1"/>
              <a:t>mogu</a:t>
            </a:r>
            <a:r>
              <a:rPr lang="en-US" sz="2000" b="1" dirty="0"/>
              <a:t> </a:t>
            </a:r>
            <a:r>
              <a:rPr lang="en-US" sz="2000" b="1" dirty="0" err="1"/>
              <a:t>obuhvatiti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više</a:t>
            </a:r>
            <a:r>
              <a:rPr lang="en-US" sz="2000" b="1" dirty="0"/>
              <a:t> </a:t>
            </a:r>
            <a:r>
              <a:rPr lang="en-US" sz="2000" b="1" dirty="0" err="1"/>
              <a:t>stotina</a:t>
            </a:r>
            <a:r>
              <a:rPr lang="en-US" sz="2000" b="1" dirty="0"/>
              <a:t> </a:t>
            </a:r>
            <a:r>
              <a:rPr lang="en-US" sz="2000" b="1" dirty="0" err="1"/>
              <a:t>ili</a:t>
            </a:r>
            <a:r>
              <a:rPr lang="en-US" sz="2000" b="1" dirty="0"/>
              <a:t> </a:t>
            </a:r>
            <a:r>
              <a:rPr lang="en-US" sz="2000" b="1" dirty="0" err="1"/>
              <a:t>hiljada</a:t>
            </a:r>
            <a:r>
              <a:rPr lang="en-US" sz="2000" b="1" dirty="0"/>
              <a:t> </a:t>
            </a:r>
            <a:r>
              <a:rPr lang="en-US" sz="2000" b="1" dirty="0" err="1"/>
              <a:t>bp.</a:t>
            </a:r>
            <a:endParaRPr lang="en-US" sz="2000" b="1" dirty="0"/>
          </a:p>
        </p:txBody>
      </p:sp>
      <p:sp>
        <p:nvSpPr>
          <p:cNvPr id="13" name="Rectangle 12"/>
          <p:cNvSpPr/>
          <p:nvPr/>
        </p:nvSpPr>
        <p:spPr>
          <a:xfrm>
            <a:off x="361188" y="1939051"/>
            <a:ext cx="84582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000" b="1" dirty="0"/>
              <a:t>Male </a:t>
            </a:r>
            <a:r>
              <a:rPr lang="en-US" sz="2000" b="1" dirty="0" err="1"/>
              <a:t>delecije</a:t>
            </a:r>
            <a:r>
              <a:rPr lang="en-US" sz="2000" b="1" dirty="0"/>
              <a:t> </a:t>
            </a:r>
            <a:r>
              <a:rPr lang="en-US" sz="2000" b="1" dirty="0" err="1" smtClean="0"/>
              <a:t>su</a:t>
            </a:r>
            <a:r>
              <a:rPr lang="en-US" sz="2000" b="1" dirty="0" smtClean="0"/>
              <a:t> </a:t>
            </a:r>
            <a:r>
              <a:rPr lang="en-US" sz="2000" b="1" dirty="0" err="1"/>
              <a:t>posledica</a:t>
            </a:r>
            <a:r>
              <a:rPr lang="en-US" sz="2000" b="1" dirty="0"/>
              <a:t> </a:t>
            </a:r>
            <a:r>
              <a:rPr lang="en-US" sz="2000" b="1" dirty="0" err="1"/>
              <a:t>greške</a:t>
            </a:r>
            <a:r>
              <a:rPr lang="en-US" sz="2000" b="1" dirty="0"/>
              <a:t> </a:t>
            </a:r>
            <a:r>
              <a:rPr lang="en-US" sz="2000" b="1" dirty="0" err="1"/>
              <a:t>tokom</a:t>
            </a:r>
            <a:r>
              <a:rPr lang="en-US" sz="2000" b="1" dirty="0"/>
              <a:t> </a:t>
            </a:r>
            <a:r>
              <a:rPr lang="en-US" sz="2000" b="1" dirty="0" err="1"/>
              <a:t>replikacije</a:t>
            </a:r>
            <a:r>
              <a:rPr lang="en-US" sz="2000" b="1" dirty="0"/>
              <a:t> </a:t>
            </a:r>
            <a:r>
              <a:rPr lang="en-US" sz="2000" b="1" dirty="0" smtClean="0"/>
              <a:t>DNK</a:t>
            </a:r>
            <a:r>
              <a:rPr lang="sr-Latn-RS" sz="2000" b="1" dirty="0" smtClean="0"/>
              <a:t>, dok v</a:t>
            </a:r>
            <a:r>
              <a:rPr lang="en-US" sz="2000" b="1" dirty="0" err="1" smtClean="0"/>
              <a:t>elike</a:t>
            </a:r>
            <a:r>
              <a:rPr lang="en-US" sz="2000" b="1" dirty="0" smtClean="0"/>
              <a:t> </a:t>
            </a:r>
            <a:r>
              <a:rPr lang="en-US" sz="2000" b="1" dirty="0" err="1"/>
              <a:t>delecije</a:t>
            </a:r>
            <a:r>
              <a:rPr lang="en-US" sz="2000" b="1" dirty="0"/>
              <a:t> </a:t>
            </a:r>
            <a:r>
              <a:rPr lang="sr-Latn-RS" sz="2000" b="1" dirty="0" smtClean="0"/>
              <a:t>uglavnom nastaju usled </a:t>
            </a:r>
            <a:r>
              <a:rPr lang="en-US" sz="2000" b="1" dirty="0" err="1" smtClean="0"/>
              <a:t>nejednakog</a:t>
            </a:r>
            <a:r>
              <a:rPr lang="en-US" sz="2000" b="1" dirty="0" smtClean="0"/>
              <a:t> </a:t>
            </a:r>
            <a:r>
              <a:rPr lang="en-US" sz="2000" b="1" dirty="0" err="1"/>
              <a:t>crosing</a:t>
            </a:r>
            <a:r>
              <a:rPr lang="en-US" sz="2000" b="1" dirty="0"/>
              <a:t> over-a.</a:t>
            </a:r>
          </a:p>
        </p:txBody>
      </p:sp>
    </p:spTree>
    <p:extLst>
      <p:ext uri="{BB962C8B-B14F-4D97-AF65-F5344CB8AC3E}">
        <p14:creationId xmlns:p14="http://schemas.microsoft.com/office/powerpoint/2010/main" val="36400248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998" y="228600"/>
            <a:ext cx="8382000" cy="1600200"/>
          </a:xfrm>
        </p:spPr>
        <p:txBody>
          <a:bodyPr>
            <a:noAutofit/>
          </a:bodyPr>
          <a:lstStyle/>
          <a:p>
            <a:pPr lvl="0" algn="just">
              <a:buNone/>
            </a:pPr>
            <a:endParaRPr lang="en-US" sz="2000" b="1" dirty="0" smtClean="0"/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sr-Latn-RS" sz="2000" b="1" dirty="0" smtClean="0">
                <a:solidFill>
                  <a:srgbClr val="0070C0"/>
                </a:solidFill>
              </a:rPr>
              <a:t>INSERCIJE </a:t>
            </a:r>
            <a:r>
              <a:rPr lang="en-US" sz="2000" b="1" dirty="0" smtClean="0"/>
              <a:t>- </a:t>
            </a:r>
            <a:r>
              <a:rPr lang="en-US" sz="2000" b="1" dirty="0" err="1" smtClean="0"/>
              <a:t>umetanje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jednog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ili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više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nukleotida</a:t>
            </a:r>
            <a:r>
              <a:rPr lang="en-US" sz="2000" b="1" dirty="0" smtClean="0"/>
              <a:t> </a:t>
            </a:r>
            <a:r>
              <a:rPr lang="x-none" sz="2000" b="1" dirty="0" smtClean="0"/>
              <a:t>u</a:t>
            </a:r>
            <a:r>
              <a:rPr lang="en-US" sz="2000" b="1" dirty="0" smtClean="0"/>
              <a:t> DNK</a:t>
            </a:r>
            <a:r>
              <a:rPr lang="x-none" sz="2000" b="1" dirty="0" smtClean="0"/>
              <a:t> niz</a:t>
            </a:r>
            <a:r>
              <a:rPr lang="sr-Latn-RS" sz="2000" b="1" dirty="0" smtClean="0"/>
              <a:t>. </a:t>
            </a:r>
            <a:endParaRPr lang="sr-Latn-RS" sz="2000" b="1" dirty="0"/>
          </a:p>
          <a:p>
            <a:pPr marL="0" lvl="0" indent="0" algn="just">
              <a:buNone/>
            </a:pPr>
            <a:r>
              <a:rPr lang="sr-Latn-RS" sz="2000" b="1" dirty="0" smtClean="0"/>
              <a:t>- </a:t>
            </a:r>
            <a:r>
              <a:rPr lang="en-US" sz="2000" b="1" dirty="0" smtClean="0"/>
              <a:t>A</a:t>
            </a:r>
            <a:r>
              <a:rPr lang="sr-Latn-RS" sz="2000" b="1" dirty="0" smtClean="0"/>
              <a:t>ko se u umetnutom delu ponavlja struktura iz gena to je </a:t>
            </a:r>
            <a:r>
              <a:rPr lang="sr-Latn-RS" sz="2000" b="1" dirty="0" smtClean="0">
                <a:solidFill>
                  <a:srgbClr val="C00000"/>
                </a:solidFill>
              </a:rPr>
              <a:t>duplikacija.</a:t>
            </a:r>
          </a:p>
          <a:p>
            <a:pPr lvl="0" algn="just">
              <a:buNone/>
            </a:pPr>
            <a:endParaRPr lang="sr-Latn-RS" sz="2000" b="1" dirty="0" smtClean="0"/>
          </a:p>
          <a:p>
            <a:pPr lvl="0" algn="just"/>
            <a:r>
              <a:rPr lang="en-US" sz="2000" b="1" dirty="0"/>
              <a:t>Male </a:t>
            </a:r>
            <a:r>
              <a:rPr lang="sr-Latn-RS" sz="2000" b="1" dirty="0" smtClean="0"/>
              <a:t>insercije</a:t>
            </a:r>
            <a:r>
              <a:rPr lang="en-US" sz="2000" b="1" dirty="0" smtClean="0"/>
              <a:t> </a:t>
            </a:r>
            <a:r>
              <a:rPr lang="en-US" sz="2000" b="1" dirty="0" err="1"/>
              <a:t>su</a:t>
            </a:r>
            <a:r>
              <a:rPr lang="en-US" sz="2000" b="1" dirty="0"/>
              <a:t> </a:t>
            </a:r>
            <a:r>
              <a:rPr lang="en-US" sz="2000" b="1" dirty="0" err="1"/>
              <a:t>posledica</a:t>
            </a:r>
            <a:r>
              <a:rPr lang="en-US" sz="2000" b="1" dirty="0"/>
              <a:t> </a:t>
            </a:r>
            <a:r>
              <a:rPr lang="en-US" sz="2000" b="1" dirty="0" err="1"/>
              <a:t>greške</a:t>
            </a:r>
            <a:r>
              <a:rPr lang="en-US" sz="2000" b="1" dirty="0"/>
              <a:t> </a:t>
            </a:r>
            <a:r>
              <a:rPr lang="en-US" sz="2000" b="1" dirty="0" err="1"/>
              <a:t>tokom</a:t>
            </a:r>
            <a:r>
              <a:rPr lang="en-US" sz="2000" b="1" dirty="0"/>
              <a:t> </a:t>
            </a:r>
            <a:r>
              <a:rPr lang="en-US" sz="2000" b="1" dirty="0" err="1"/>
              <a:t>replikacije</a:t>
            </a:r>
            <a:r>
              <a:rPr lang="en-US" sz="2000" b="1" dirty="0"/>
              <a:t> DNK, </a:t>
            </a:r>
            <a:r>
              <a:rPr lang="en-US" sz="2000" b="1" dirty="0" err="1"/>
              <a:t>dok</a:t>
            </a:r>
            <a:r>
              <a:rPr lang="en-US" sz="2000" b="1" dirty="0"/>
              <a:t> </a:t>
            </a:r>
            <a:r>
              <a:rPr lang="en-US" sz="2000" b="1" dirty="0" err="1"/>
              <a:t>velike</a:t>
            </a:r>
            <a:r>
              <a:rPr lang="en-US" sz="2000" b="1" dirty="0"/>
              <a:t> </a:t>
            </a:r>
            <a:r>
              <a:rPr lang="sr-Latn-RS" sz="2000" b="1" dirty="0" smtClean="0"/>
              <a:t>insercije</a:t>
            </a:r>
            <a:r>
              <a:rPr lang="en-US" sz="2000" b="1" dirty="0" smtClean="0"/>
              <a:t> </a:t>
            </a:r>
            <a:r>
              <a:rPr lang="en-US" sz="2000" b="1" dirty="0" err="1" smtClean="0"/>
              <a:t>ugla</a:t>
            </a:r>
            <a:r>
              <a:rPr lang="sr-Latn-RS" sz="2000" b="1" dirty="0" smtClean="0"/>
              <a:t>v</a:t>
            </a:r>
            <a:r>
              <a:rPr lang="en-US" sz="2000" b="1" dirty="0" smtClean="0"/>
              <a:t>nom </a:t>
            </a:r>
            <a:r>
              <a:rPr lang="en-US" sz="2000" b="1" dirty="0" err="1"/>
              <a:t>nastaju</a:t>
            </a:r>
            <a:r>
              <a:rPr lang="en-US" sz="2000" b="1" dirty="0"/>
              <a:t> </a:t>
            </a:r>
            <a:r>
              <a:rPr lang="en-US" sz="2000" b="1" dirty="0" err="1"/>
              <a:t>usled</a:t>
            </a:r>
            <a:r>
              <a:rPr lang="en-US" sz="2000" b="1" dirty="0"/>
              <a:t> </a:t>
            </a:r>
            <a:r>
              <a:rPr lang="en-US" sz="2000" b="1" dirty="0" err="1"/>
              <a:t>nejednakog</a:t>
            </a:r>
            <a:r>
              <a:rPr lang="en-US" sz="2000" b="1" dirty="0"/>
              <a:t> </a:t>
            </a:r>
            <a:r>
              <a:rPr lang="en-US" sz="2000" b="1" dirty="0" err="1"/>
              <a:t>crosing</a:t>
            </a:r>
            <a:r>
              <a:rPr lang="en-US" sz="2000" b="1" dirty="0"/>
              <a:t> over-a.</a:t>
            </a:r>
          </a:p>
          <a:p>
            <a:pPr marL="0" lvl="0" indent="0" algn="just">
              <a:buNone/>
            </a:pPr>
            <a:endParaRPr lang="sr-Latn-CS" sz="2000" b="1" dirty="0" smtClean="0"/>
          </a:p>
          <a:p>
            <a:endParaRPr lang="en-US" sz="2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743200"/>
            <a:ext cx="4572396" cy="279830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5294597"/>
            <a:ext cx="1164437" cy="493819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914400"/>
            <a:ext cx="8915400" cy="4191000"/>
          </a:xfrm>
        </p:spPr>
        <p:txBody>
          <a:bodyPr>
            <a:normAutofit fontScale="92500"/>
          </a:bodyPr>
          <a:lstStyle/>
          <a:p>
            <a:pPr lvl="0" algn="just">
              <a:buNone/>
            </a:pPr>
            <a:r>
              <a:rPr lang="en-US" sz="2400" b="1" dirty="0"/>
              <a:t>U 80% </a:t>
            </a:r>
            <a:r>
              <a:rPr lang="en-US" sz="2400" b="1" dirty="0" err="1"/>
              <a:t>slučajeva</a:t>
            </a:r>
            <a:r>
              <a:rPr lang="en-US" sz="2400" b="1" dirty="0"/>
              <a:t> </a:t>
            </a:r>
            <a:r>
              <a:rPr lang="sr-Latn-RS" sz="2400" dirty="0" smtClean="0"/>
              <a:t>DELECIJE I INSERCIJE </a:t>
            </a:r>
            <a:r>
              <a:rPr lang="en-US" sz="2400" b="1" dirty="0" err="1" smtClean="0"/>
              <a:t>dovode</a:t>
            </a:r>
            <a:r>
              <a:rPr lang="en-US" sz="2400" b="1" dirty="0" smtClean="0"/>
              <a:t> </a:t>
            </a:r>
            <a:r>
              <a:rPr lang="en-US" sz="2400" b="1" dirty="0"/>
              <a:t>do </a:t>
            </a:r>
            <a:r>
              <a:rPr lang="en-US" sz="2400" b="1" dirty="0" err="1"/>
              <a:t>promene</a:t>
            </a:r>
            <a:r>
              <a:rPr lang="en-US" sz="2400" b="1" dirty="0"/>
              <a:t> u </a:t>
            </a:r>
            <a:r>
              <a:rPr lang="en-US" sz="2400" b="1" dirty="0" err="1"/>
              <a:t>okviru</a:t>
            </a:r>
            <a:r>
              <a:rPr lang="en-US" sz="2400" b="1" dirty="0"/>
              <a:t> </a:t>
            </a:r>
            <a:r>
              <a:rPr lang="en-US" sz="2400" b="1" dirty="0" err="1"/>
              <a:t>čitanja</a:t>
            </a:r>
            <a:r>
              <a:rPr lang="en-US" sz="2400" b="1" dirty="0"/>
              <a:t> </a:t>
            </a:r>
            <a:r>
              <a:rPr lang="en-US" sz="2400" b="1" dirty="0" err="1"/>
              <a:t>genetičke</a:t>
            </a:r>
            <a:r>
              <a:rPr lang="en-US" sz="2400" b="1" dirty="0"/>
              <a:t> </a:t>
            </a:r>
            <a:r>
              <a:rPr lang="en-US" sz="2400" b="1" dirty="0" err="1"/>
              <a:t>šifre</a:t>
            </a:r>
            <a:r>
              <a:rPr lang="en-US" sz="2400" b="1" dirty="0"/>
              <a:t>. </a:t>
            </a:r>
          </a:p>
          <a:p>
            <a:pPr lvl="0" algn="just">
              <a:buNone/>
            </a:pPr>
            <a:endParaRPr lang="sr-Latn-RS" sz="2400" b="1" dirty="0" smtClean="0"/>
          </a:p>
          <a:p>
            <a:pPr lvl="0" algn="just"/>
            <a:r>
              <a:rPr lang="en-US" sz="2400" b="1" dirty="0" smtClean="0">
                <a:solidFill>
                  <a:srgbClr val="FF0000"/>
                </a:solidFill>
              </a:rPr>
              <a:t>“Frameshift” </a:t>
            </a:r>
            <a:r>
              <a:rPr lang="en-US" sz="2400" b="1" dirty="0" err="1" smtClean="0">
                <a:solidFill>
                  <a:srgbClr val="FF0000"/>
                </a:solidFill>
              </a:rPr>
              <a:t>mutacije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sr-Latn-RS" sz="2400" b="1" dirty="0" smtClean="0"/>
              <a:t>- </a:t>
            </a:r>
            <a:r>
              <a:rPr lang="en-US" sz="2400" b="1" dirty="0" err="1" smtClean="0"/>
              <a:t>pomeranj</a:t>
            </a:r>
            <a:r>
              <a:rPr lang="sr-Latn-RS" sz="2400" b="1" dirty="0" smtClean="0"/>
              <a:t>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okvira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čitanja</a:t>
            </a:r>
            <a:r>
              <a:rPr lang="sr-Latn-RS" sz="2400" b="1" dirty="0" smtClean="0"/>
              <a:t> genetičke šifre:</a:t>
            </a:r>
          </a:p>
          <a:p>
            <a:pPr lvl="0" algn="just">
              <a:buFontTx/>
              <a:buChar char="-"/>
            </a:pPr>
            <a:r>
              <a:rPr lang="en-US" sz="2400" b="1" dirty="0" err="1" smtClean="0"/>
              <a:t>nastaj</a:t>
            </a:r>
            <a:r>
              <a:rPr lang="sr-Latn-RS" sz="2400" b="1" dirty="0" smtClean="0"/>
              <a:t>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umetanjem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ispuštanjem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broja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nukleotida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deljiv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</a:t>
            </a:r>
            <a:r>
              <a:rPr lang="en-US" sz="2400" b="1" dirty="0" smtClean="0"/>
              <a:t> </a:t>
            </a:r>
            <a:r>
              <a:rPr lang="en-US" sz="2400" b="1" dirty="0" smtClean="0"/>
              <a:t>tri</a:t>
            </a:r>
            <a:r>
              <a:rPr lang="sr-Latn-RS" sz="2400" b="1" dirty="0" smtClean="0"/>
              <a:t>,</a:t>
            </a:r>
          </a:p>
          <a:p>
            <a:pPr lvl="0" algn="just">
              <a:buFontTx/>
              <a:buChar char="-"/>
            </a:pPr>
            <a:r>
              <a:rPr lang="en-US" sz="2400" b="1" dirty="0" err="1" smtClean="0"/>
              <a:t>pomera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se </a:t>
            </a:r>
            <a:r>
              <a:rPr lang="en-US" sz="2400" b="1" dirty="0" err="1" smtClean="0"/>
              <a:t>okvir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očitavanja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tripleta</a:t>
            </a:r>
            <a:r>
              <a:rPr lang="sr-Latn-RS" sz="2400" b="1" dirty="0" smtClean="0"/>
              <a:t>,</a:t>
            </a:r>
            <a:r>
              <a:rPr lang="en-US" sz="2400" b="1" dirty="0" smtClean="0"/>
              <a:t> </a:t>
            </a:r>
            <a:r>
              <a:rPr lang="sr-Latn-CS" sz="2400" b="1" dirty="0" smtClean="0"/>
              <a:t>i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lvl="0" algn="just">
              <a:buFontTx/>
              <a:buChar char="-"/>
            </a:pPr>
            <a:r>
              <a:rPr lang="en-US" sz="2400" b="1" dirty="0" err="1" smtClean="0"/>
              <a:t>remeti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se </a:t>
            </a:r>
            <a:r>
              <a:rPr lang="en-US" sz="2400" b="1" dirty="0" err="1" smtClean="0"/>
              <a:t>normalan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niz</a:t>
            </a:r>
            <a:r>
              <a:rPr lang="sr-Latn-CS" sz="2400" b="1" dirty="0" smtClean="0"/>
              <a:t> nukleotida</a:t>
            </a:r>
            <a:r>
              <a:rPr lang="en-US" sz="2400" b="1" dirty="0" smtClean="0"/>
              <a:t>. </a:t>
            </a:r>
            <a:endParaRPr lang="sr-Latn-CS" sz="2400" b="1" dirty="0" smtClean="0"/>
          </a:p>
          <a:p>
            <a:pPr lvl="0" algn="just">
              <a:buNone/>
            </a:pPr>
            <a:endParaRPr lang="sr-Latn-CS" sz="2400" b="1" dirty="0" smtClean="0"/>
          </a:p>
          <a:p>
            <a:pPr lvl="0" algn="just"/>
            <a:r>
              <a:rPr lang="en-US" sz="2400" b="1" dirty="0" err="1" smtClean="0"/>
              <a:t>Ove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mutacije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često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sadrže</a:t>
            </a:r>
            <a:r>
              <a:rPr lang="en-US" sz="2400" b="1" dirty="0" smtClean="0"/>
              <a:t> </a:t>
            </a:r>
            <a:r>
              <a:rPr lang="sr-Latn-CS" sz="2400" b="1" dirty="0" smtClean="0"/>
              <a:t>i</a:t>
            </a:r>
            <a:r>
              <a:rPr lang="en-US" sz="2400" b="1" dirty="0" smtClean="0"/>
              <a:t> stop </a:t>
            </a:r>
            <a:r>
              <a:rPr lang="en-US" sz="2400" b="1" dirty="0" err="1" smtClean="0"/>
              <a:t>kodon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prekida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sintezu</a:t>
            </a:r>
            <a:r>
              <a:rPr lang="sr-Latn-RS" sz="2400" b="1" dirty="0" smtClean="0"/>
              <a:t> proteina</a:t>
            </a:r>
            <a:r>
              <a:rPr lang="en-US" sz="2400" b="1" dirty="0" smtClean="0"/>
              <a:t>.</a:t>
            </a:r>
          </a:p>
          <a:p>
            <a:pPr algn="just">
              <a:buNone/>
            </a:pPr>
            <a:r>
              <a:rPr lang="en-US" sz="2400" b="1" dirty="0" smtClean="0"/>
              <a:t> 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838200"/>
            <a:ext cx="70104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08927"/>
            <a:ext cx="8610600" cy="4798368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sr-Latn-RS" sz="2400" b="1" dirty="0" smtClean="0"/>
              <a:t> </a:t>
            </a:r>
          </a:p>
          <a:p>
            <a:pPr>
              <a:buNone/>
            </a:pPr>
            <a:endParaRPr lang="sr-Latn-RS" sz="2400" b="1" dirty="0"/>
          </a:p>
          <a:p>
            <a:pPr marL="0" indent="0">
              <a:buNone/>
            </a:pPr>
            <a:r>
              <a:rPr lang="sr-Latn-RS" sz="2400" b="1" dirty="0" smtClean="0"/>
              <a:t>Predstavljaju </a:t>
            </a:r>
            <a:r>
              <a:rPr lang="sr-Latn-RS" sz="2400" b="1" dirty="0" smtClean="0">
                <a:solidFill>
                  <a:srgbClr val="7030A0"/>
                </a:solidFill>
              </a:rPr>
              <a:t>povećanje </a:t>
            </a:r>
            <a:r>
              <a:rPr lang="sr-Latn-RS" sz="2400" b="1" dirty="0" smtClean="0">
                <a:solidFill>
                  <a:srgbClr val="7030A0"/>
                </a:solidFill>
              </a:rPr>
              <a:t>broja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trinukleotidnih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sr-Latn-RS" sz="2400" b="1" dirty="0" smtClean="0">
                <a:solidFill>
                  <a:srgbClr val="7030A0"/>
                </a:solidFill>
              </a:rPr>
              <a:t>ponovaka iznad kritičnog broja.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endParaRPr lang="sr-Latn-RS" sz="24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sr-Latn-CS" sz="2400" b="1" dirty="0" smtClean="0">
              <a:solidFill>
                <a:schemeClr val="accent1"/>
              </a:solidFill>
            </a:endParaRPr>
          </a:p>
          <a:p>
            <a:pPr algn="just"/>
            <a:r>
              <a:rPr lang="en-US" sz="2400" b="1" dirty="0" err="1" smtClean="0"/>
              <a:t>Mehanizam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nastanka nije jasan:</a:t>
            </a:r>
          </a:p>
          <a:p>
            <a:pPr algn="just">
              <a:buFontTx/>
              <a:buChar char="-"/>
            </a:pPr>
            <a:r>
              <a:rPr lang="sr-Latn-RS" sz="2400" b="1" dirty="0" smtClean="0"/>
              <a:t>“proklizavanja” DNK polimeraze tokom replikacije niza koji se </a:t>
            </a:r>
            <a:r>
              <a:rPr lang="sr-Latn-RS" sz="2400" b="1" dirty="0" smtClean="0"/>
              <a:t>ponavlja, ili</a:t>
            </a:r>
            <a:endParaRPr lang="sr-Latn-RS" sz="2400" b="1" dirty="0" smtClean="0"/>
          </a:p>
          <a:p>
            <a:pPr algn="just">
              <a:buFontTx/>
              <a:buChar char="-"/>
            </a:pPr>
            <a:r>
              <a:rPr lang="sr-Latn-RS" sz="2400" b="1" dirty="0"/>
              <a:t>n</a:t>
            </a:r>
            <a:r>
              <a:rPr lang="sr-Latn-RS" sz="2400" b="1" dirty="0" smtClean="0"/>
              <a:t>eefikasan sistem popravke grešaka u DNK.</a:t>
            </a:r>
            <a:endParaRPr lang="x-none" sz="2400" b="1" dirty="0" smtClean="0"/>
          </a:p>
          <a:p>
            <a:pPr marL="36576" indent="0" algn="just">
              <a:buNone/>
            </a:pPr>
            <a:endParaRPr lang="sr-Latn-CS" sz="2400" b="1" dirty="0" smtClean="0"/>
          </a:p>
          <a:p>
            <a:pPr algn="just"/>
            <a:r>
              <a:rPr lang="en-US" sz="2400" b="1" dirty="0" err="1" smtClean="0"/>
              <a:t>Karakteriše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fenomen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anticipacije</a:t>
            </a:r>
            <a:r>
              <a:rPr lang="sr-Latn-RS" sz="2400" b="1" dirty="0" smtClean="0">
                <a:solidFill>
                  <a:srgbClr val="C00000"/>
                </a:solidFill>
              </a:rPr>
              <a:t>: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>
              <a:buFontTx/>
              <a:buChar char="-"/>
            </a:pPr>
            <a:r>
              <a:rPr lang="en-US" sz="2400" b="1" dirty="0" err="1" smtClean="0"/>
              <a:t>raniji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početak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bolesti, i</a:t>
            </a:r>
            <a:endParaRPr lang="sr-Latn-CS" sz="2400" b="1" dirty="0"/>
          </a:p>
          <a:p>
            <a:pPr algn="just">
              <a:buFontTx/>
              <a:buChar char="-"/>
            </a:pPr>
            <a:r>
              <a:rPr lang="en-US" sz="2400" b="1" dirty="0" err="1" smtClean="0"/>
              <a:t>tež</a:t>
            </a:r>
            <a:r>
              <a:rPr lang="sr-Latn-RS" sz="2400" b="1" dirty="0" smtClean="0"/>
              <a:t>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kliničk</a:t>
            </a:r>
            <a:r>
              <a:rPr lang="sr-Latn-RS" sz="2400" b="1" dirty="0" smtClean="0"/>
              <a:t>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slik</a:t>
            </a:r>
            <a:r>
              <a:rPr lang="sr-Latn-RS" sz="2400" b="1" dirty="0" smtClean="0"/>
              <a:t>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potomaka</a:t>
            </a:r>
            <a:r>
              <a:rPr lang="sr-Latn-RS" sz="2400" b="1" dirty="0" smtClean="0"/>
              <a:t> (</a:t>
            </a:r>
            <a:r>
              <a:rPr lang="en-US" sz="2400" b="1" dirty="0" err="1" smtClean="0"/>
              <a:t>npr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Faragilni</a:t>
            </a:r>
            <a:r>
              <a:rPr lang="en-US" sz="2400" b="1" dirty="0" smtClean="0"/>
              <a:t> X </a:t>
            </a:r>
            <a:r>
              <a:rPr lang="en-US" sz="2400" b="1" dirty="0" err="1" smtClean="0"/>
              <a:t>sindrom</a:t>
            </a:r>
            <a:r>
              <a:rPr lang="en-US" sz="2400" b="1" dirty="0" smtClean="0"/>
              <a:t>, </a:t>
            </a:r>
            <a:r>
              <a:rPr lang="en-US" sz="2400" b="1" dirty="0" err="1" smtClean="0"/>
              <a:t>Hangtingtonova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bolest</a:t>
            </a:r>
            <a:r>
              <a:rPr lang="sr-Latn-RS" sz="2400" b="1" dirty="0" smtClean="0"/>
              <a:t>,</a:t>
            </a:r>
            <a:r>
              <a:rPr lang="en-US" sz="2400" b="1" dirty="0" smtClean="0"/>
              <a:t>…)</a:t>
            </a:r>
            <a:r>
              <a:rPr lang="sr-Latn-RS" sz="2400" b="1" dirty="0" smtClean="0"/>
              <a:t>.</a:t>
            </a:r>
            <a:endParaRPr lang="en-US" sz="2400" b="1" dirty="0" smtClean="0"/>
          </a:p>
          <a:p>
            <a:pPr algn="just">
              <a:buNone/>
            </a:pPr>
            <a:r>
              <a:rPr lang="en-US" sz="2400" b="1" dirty="0" smtClean="0"/>
              <a:t> </a:t>
            </a:r>
          </a:p>
          <a:p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2325624" y="547262"/>
            <a:ext cx="441655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/>
              <a:t>Dinamičke</a:t>
            </a:r>
            <a:r>
              <a:rPr lang="en-US" sz="2400" b="1" dirty="0"/>
              <a:t>, </a:t>
            </a:r>
            <a:r>
              <a:rPr lang="en-US" sz="2400" b="1" dirty="0" err="1"/>
              <a:t>nestabilne</a:t>
            </a:r>
            <a:r>
              <a:rPr lang="en-US" sz="2400" b="1" dirty="0"/>
              <a:t> </a:t>
            </a:r>
            <a:r>
              <a:rPr lang="en-US" sz="2400" b="1" dirty="0" err="1" smtClean="0"/>
              <a:t>mutacije</a:t>
            </a:r>
            <a:endParaRPr lang="sr-Latn-R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https://2.bp.blogspot.com/-3VZkl2p1y6Y/WtJLX6wBtJI/AAAAAAAACRg/HW_qzrkC-QsBoAE4zmfPto4Pug5SU0LQwCLcBGAs/s400/2018-04-14_20h41_12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399" y="32795"/>
            <a:ext cx="4953000" cy="2667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2514599" y="2661799"/>
            <a:ext cx="4038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b="1" dirty="0" smtClean="0"/>
              <a:t>uvećanje broja trinukleotidnih ponovaka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2697" y="3200400"/>
            <a:ext cx="84624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F</a:t>
            </a:r>
            <a:r>
              <a:rPr lang="sr-Latn-RS" b="1" dirty="0" smtClean="0">
                <a:solidFill>
                  <a:srgbClr val="C00000"/>
                </a:solidFill>
              </a:rPr>
              <a:t>ragilno X sindrom (FMR1): </a:t>
            </a:r>
          </a:p>
          <a:p>
            <a:pPr marL="285750" indent="-285750">
              <a:buFontTx/>
              <a:buChar char="-"/>
            </a:pPr>
            <a:r>
              <a:rPr lang="sr-Latn-RS" b="1" dirty="0" smtClean="0"/>
              <a:t>normalan broj CGG ponovaka je do </a:t>
            </a:r>
            <a:r>
              <a:rPr lang="sr-Latn-RS" b="1" dirty="0" smtClean="0"/>
              <a:t>50 puta</a:t>
            </a:r>
            <a:endParaRPr lang="sr-Latn-RS" b="1" dirty="0" smtClean="0"/>
          </a:p>
          <a:p>
            <a:pPr marL="285750" indent="-285750">
              <a:buFontTx/>
              <a:buChar char="-"/>
            </a:pPr>
            <a:r>
              <a:rPr lang="sr-Latn-RS" b="1" dirty="0" smtClean="0">
                <a:solidFill>
                  <a:srgbClr val="0070C0"/>
                </a:solidFill>
              </a:rPr>
              <a:t>premutacija</a:t>
            </a:r>
            <a:r>
              <a:rPr lang="sr-Latn-RS" b="1" dirty="0" smtClean="0"/>
              <a:t> broj ponovaka 50-200 puta</a:t>
            </a:r>
          </a:p>
          <a:p>
            <a:pPr marL="285750" indent="-285750">
              <a:buFontTx/>
              <a:buChar char="-"/>
            </a:pPr>
            <a:r>
              <a:rPr lang="sr-Latn-RS" b="1" dirty="0" smtClean="0">
                <a:solidFill>
                  <a:srgbClr val="002060"/>
                </a:solidFill>
              </a:rPr>
              <a:t>mutacija</a:t>
            </a:r>
            <a:r>
              <a:rPr lang="sr-Latn-RS" b="1" dirty="0" smtClean="0"/>
              <a:t> </a:t>
            </a:r>
            <a:r>
              <a:rPr lang="en-US" b="1" dirty="0" smtClean="0"/>
              <a:t>&gt; 200 </a:t>
            </a:r>
            <a:r>
              <a:rPr lang="en-US" b="1" dirty="0" err="1" smtClean="0"/>
              <a:t>ponovaka</a:t>
            </a:r>
            <a:r>
              <a:rPr lang="sr-Latn-RS" b="1" dirty="0" smtClean="0"/>
              <a:t> </a:t>
            </a:r>
          </a:p>
          <a:p>
            <a:r>
              <a:rPr lang="sr-Latn-RS" b="1" dirty="0" smtClean="0"/>
              <a:t>Ove promene se skoro uvek dešavaju tokom oogeneze.</a:t>
            </a:r>
          </a:p>
          <a:p>
            <a:endParaRPr lang="sr-Latn-RS" b="1" dirty="0" smtClean="0"/>
          </a:p>
          <a:p>
            <a:r>
              <a:rPr lang="sr-Latn-RS" b="1" dirty="0" smtClean="0">
                <a:solidFill>
                  <a:srgbClr val="7030A0"/>
                </a:solidFill>
              </a:rPr>
              <a:t>Hntingtonova bolest:</a:t>
            </a:r>
          </a:p>
          <a:p>
            <a:pPr marL="285750" indent="-285750">
              <a:buFontTx/>
              <a:buChar char="-"/>
            </a:pPr>
            <a:r>
              <a:rPr lang="sr-Latn-RS" b="1" dirty="0"/>
              <a:t>n</a:t>
            </a:r>
            <a:r>
              <a:rPr lang="sr-Latn-RS" b="1" dirty="0" smtClean="0"/>
              <a:t>ormalan broj CAG </a:t>
            </a:r>
            <a:r>
              <a:rPr lang="sr-Latn-RS" b="1" dirty="0" smtClean="0"/>
              <a:t>ponovaka</a:t>
            </a:r>
            <a:r>
              <a:rPr lang="sr-Latn-RS" b="1" dirty="0" smtClean="0"/>
              <a:t> </a:t>
            </a:r>
            <a:r>
              <a:rPr lang="sr-Latn-RS" b="1" dirty="0" smtClean="0"/>
              <a:t>je do </a:t>
            </a:r>
            <a:r>
              <a:rPr lang="sr-Latn-RS" b="1" dirty="0" smtClean="0"/>
              <a:t>30 puta</a:t>
            </a:r>
            <a:endParaRPr lang="sr-Latn-RS" b="1" dirty="0" smtClean="0"/>
          </a:p>
          <a:p>
            <a:pPr marL="285750" indent="-285750">
              <a:buFontTx/>
              <a:buChar char="-"/>
            </a:pPr>
            <a:r>
              <a:rPr lang="sr-Latn-RS" b="1" dirty="0"/>
              <a:t>m</a:t>
            </a:r>
            <a:r>
              <a:rPr lang="sr-Latn-RS" b="1" dirty="0" smtClean="0"/>
              <a:t>utacija &gt; 50 ponovaka</a:t>
            </a:r>
          </a:p>
          <a:p>
            <a:r>
              <a:rPr lang="sr-Latn-RS" b="1" dirty="0" smtClean="0"/>
              <a:t>Kod oblika Hantingtonove bolesti sa velikim brojem CAG ponovaka uglavnom su poreklom oca.</a:t>
            </a:r>
          </a:p>
          <a:p>
            <a:pPr marL="285750" indent="-285750">
              <a:buFontTx/>
              <a:buChar char="-"/>
            </a:pP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470025"/>
          </a:xfrm>
          <a:noFill/>
        </p:spPr>
        <p:txBody>
          <a:bodyPr>
            <a:normAutofit/>
          </a:bodyPr>
          <a:lstStyle/>
          <a:p>
            <a:r>
              <a:rPr lang="sr-Latn-R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Efekti mutacije na strukturu i funkciju proteina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698381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457200"/>
            <a:ext cx="8534400" cy="56388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400" b="1" u="sng" dirty="0" smtClean="0">
                <a:solidFill>
                  <a:srgbClr val="C00000"/>
                </a:solidFill>
              </a:rPr>
              <a:t>M</a:t>
            </a:r>
            <a:r>
              <a:rPr lang="sr-Latn-RS" sz="2400" b="1" u="sng" dirty="0" smtClean="0">
                <a:solidFill>
                  <a:srgbClr val="C00000"/>
                </a:solidFill>
              </a:rPr>
              <a:t>UTACIJE su </a:t>
            </a:r>
            <a:r>
              <a:rPr lang="en-US" sz="2400" b="1" u="sng" dirty="0" err="1" smtClean="0">
                <a:solidFill>
                  <a:srgbClr val="C00000"/>
                </a:solidFill>
              </a:rPr>
              <a:t>promene</a:t>
            </a:r>
            <a:r>
              <a:rPr lang="en-US" sz="2400" b="1" u="sng" dirty="0" smtClean="0">
                <a:solidFill>
                  <a:srgbClr val="C00000"/>
                </a:solidFill>
              </a:rPr>
              <a:t> u</a:t>
            </a:r>
            <a:r>
              <a:rPr lang="sr-Latn-RS" sz="2400" b="1" u="sng" dirty="0" smtClean="0">
                <a:solidFill>
                  <a:srgbClr val="C00000"/>
                </a:solidFill>
              </a:rPr>
              <a:t>:</a:t>
            </a:r>
            <a:r>
              <a:rPr lang="en-US" sz="2400" b="1" u="sng" dirty="0" smtClean="0">
                <a:solidFill>
                  <a:srgbClr val="C00000"/>
                </a:solidFill>
              </a:rPr>
              <a:t> </a:t>
            </a:r>
            <a:endParaRPr lang="sr-Latn-RS" sz="2400" b="1" u="sng" dirty="0" smtClean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en-US" sz="2400" b="1" dirty="0" err="1" smtClean="0">
                <a:solidFill>
                  <a:srgbClr val="002060"/>
                </a:solidFill>
              </a:rPr>
              <a:t>genetičkom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r>
              <a:rPr lang="en-US" sz="2400" b="1" dirty="0" err="1" smtClean="0">
                <a:solidFill>
                  <a:srgbClr val="002060"/>
                </a:solidFill>
              </a:rPr>
              <a:t>materijalu</a:t>
            </a:r>
            <a:r>
              <a:rPr lang="sr-Latn-RS" sz="2400" b="1" dirty="0">
                <a:solidFill>
                  <a:srgbClr val="002060"/>
                </a:solidFill>
              </a:rPr>
              <a:t>,</a:t>
            </a:r>
            <a:r>
              <a:rPr lang="sr-Latn-RS" sz="2400" b="1" dirty="0" smtClean="0">
                <a:solidFill>
                  <a:srgbClr val="002060"/>
                </a:solidFill>
              </a:rPr>
              <a:t> </a:t>
            </a:r>
          </a:p>
          <a:p>
            <a:pPr algn="just">
              <a:buFontTx/>
              <a:buChar char="-"/>
            </a:pPr>
            <a:r>
              <a:rPr lang="sr-Latn-RS" sz="2400" b="1" dirty="0" smtClean="0">
                <a:solidFill>
                  <a:srgbClr val="002060"/>
                </a:solidFill>
              </a:rPr>
              <a:t>nukleotidnom nizu, </a:t>
            </a:r>
          </a:p>
          <a:p>
            <a:pPr algn="just">
              <a:buFontTx/>
              <a:buChar char="-"/>
            </a:pPr>
            <a:r>
              <a:rPr lang="sr-Latn-RS" sz="2400" b="1" dirty="0" smtClean="0">
                <a:solidFill>
                  <a:srgbClr val="002060"/>
                </a:solidFill>
              </a:rPr>
              <a:t>uređenju ili količini DNK.</a:t>
            </a:r>
            <a:r>
              <a:rPr lang="en-US" sz="2400" b="1" dirty="0" smtClean="0">
                <a:solidFill>
                  <a:srgbClr val="002060"/>
                </a:solidFill>
              </a:rPr>
              <a:t> </a:t>
            </a:r>
            <a:endParaRPr lang="sr-Latn-RS" sz="2400" b="1" dirty="0" smtClean="0">
              <a:solidFill>
                <a:srgbClr val="002060"/>
              </a:solidFill>
            </a:endParaRPr>
          </a:p>
          <a:p>
            <a:pPr algn="just">
              <a:buNone/>
            </a:pPr>
            <a:endParaRPr lang="en-US" sz="2400" b="1" dirty="0" smtClean="0"/>
          </a:p>
          <a:p>
            <a:pPr lvl="0"/>
            <a:r>
              <a:rPr lang="sr-Latn-RS" sz="2400" b="1" dirty="0" err="1" smtClean="0"/>
              <a:t>P</a:t>
            </a:r>
            <a:r>
              <a:rPr lang="en-US" sz="2400" b="1" dirty="0" err="1" smtClean="0"/>
              <a:t>romene</a:t>
            </a:r>
            <a:r>
              <a:rPr lang="en-US" sz="2400" b="1" dirty="0" smtClean="0"/>
              <a:t> u </a:t>
            </a:r>
            <a:r>
              <a:rPr lang="sr-Latn-RS" sz="2400" dirty="0" smtClean="0"/>
              <a:t>GENIMA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su</a:t>
            </a:r>
            <a:r>
              <a:rPr lang="en-US" sz="2400" b="1" dirty="0" smtClean="0"/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genske</a:t>
            </a:r>
            <a:r>
              <a:rPr lang="en-US" sz="2400" b="1" dirty="0" smtClean="0">
                <a:solidFill>
                  <a:srgbClr val="7030A0"/>
                </a:solidFill>
              </a:rPr>
              <a:t> </a:t>
            </a:r>
            <a:r>
              <a:rPr lang="en-US" sz="2400" b="1" dirty="0" err="1" smtClean="0">
                <a:solidFill>
                  <a:srgbClr val="7030A0"/>
                </a:solidFill>
              </a:rPr>
              <a:t>mutacij</a:t>
            </a:r>
            <a:r>
              <a:rPr lang="sr-Latn-RS" sz="2400" b="1" dirty="0" smtClean="0">
                <a:solidFill>
                  <a:srgbClr val="7030A0"/>
                </a:solidFill>
              </a:rPr>
              <a:t>e.</a:t>
            </a:r>
          </a:p>
          <a:p>
            <a:pPr lvl="0"/>
            <a:endParaRPr lang="en-US" sz="2400" b="1" dirty="0" smtClean="0"/>
          </a:p>
          <a:p>
            <a:pPr lvl="0"/>
            <a:r>
              <a:rPr lang="sr-Latn-RS" sz="2400" b="1" dirty="0" err="1" smtClean="0"/>
              <a:t>P</a:t>
            </a:r>
            <a:r>
              <a:rPr lang="en-US" sz="2400" b="1" dirty="0" err="1" smtClean="0"/>
              <a:t>romene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broju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strukturi</a:t>
            </a:r>
            <a:r>
              <a:rPr lang="en-US" sz="2400" b="1" dirty="0" smtClean="0"/>
              <a:t> </a:t>
            </a:r>
            <a:r>
              <a:rPr lang="sr-Latn-RS" sz="2400" dirty="0" smtClean="0"/>
              <a:t>HROMOZOMA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</a:t>
            </a:r>
            <a:r>
              <a:rPr lang="sr-Latn-RS" sz="2400" b="1" dirty="0" smtClean="0"/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hromozomske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mutacije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aberacije</a:t>
            </a:r>
            <a:r>
              <a:rPr lang="en-US" sz="2400" b="1" dirty="0" smtClean="0"/>
              <a:t>)</a:t>
            </a:r>
            <a:r>
              <a:rPr lang="sr-Latn-RS" sz="2400" b="1" dirty="0" smtClean="0"/>
              <a:t>.</a:t>
            </a:r>
          </a:p>
          <a:p>
            <a:pPr lvl="0" algn="just">
              <a:buNone/>
            </a:pPr>
            <a:endParaRPr lang="sr-Latn-RS" sz="2400" b="1" dirty="0" smtClean="0"/>
          </a:p>
          <a:p>
            <a:pPr algn="just"/>
            <a:r>
              <a:rPr lang="en-US" sz="2400" b="1" dirty="0" err="1" smtClean="0"/>
              <a:t>Mutacije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</a:t>
            </a:r>
            <a:r>
              <a:rPr lang="en-US" sz="2400" b="1" dirty="0" smtClean="0"/>
              <a:t> </a:t>
            </a:r>
            <a:r>
              <a:rPr lang="sr-Latn-RS" sz="2400" dirty="0" smtClean="0"/>
              <a:t>ŠTETNE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promene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ukoliko </a:t>
            </a:r>
            <a:r>
              <a:rPr lang="en-US" sz="2400" b="1" dirty="0" err="1" smtClean="0"/>
              <a:t>imaju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štetne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efekte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zdravlje</a:t>
            </a:r>
            <a:r>
              <a:rPr lang="sr-Latn-RS" sz="2400" b="1" dirty="0" smtClean="0"/>
              <a:t>.</a:t>
            </a:r>
          </a:p>
          <a:p>
            <a:pPr algn="just">
              <a:buNone/>
            </a:pPr>
            <a:endParaRPr lang="sr-Latn-RS" sz="2400" b="1" dirty="0" smtClean="0"/>
          </a:p>
          <a:p>
            <a:pPr algn="just"/>
            <a:r>
              <a:rPr lang="sr-Latn-RS" sz="2400" dirty="0" smtClean="0"/>
              <a:t>KORISNE </a:t>
            </a:r>
            <a:r>
              <a:rPr lang="en-US" sz="2400" b="1" dirty="0" err="1" smtClean="0"/>
              <a:t>mutacije</a:t>
            </a:r>
            <a:r>
              <a:rPr lang="sr-Latn-RS" sz="2400" b="1" dirty="0" smtClean="0"/>
              <a:t> daju prednost jedinki 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doprinose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evoluciji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vrste</a:t>
            </a:r>
            <a:r>
              <a:rPr lang="sr-Latn-RS" sz="2400" b="1" dirty="0" smtClean="0"/>
              <a:t> (</a:t>
            </a:r>
            <a:r>
              <a:rPr lang="en-US" sz="2400" b="1" dirty="0" err="1" smtClean="0"/>
              <a:t>efekat</a:t>
            </a:r>
            <a:r>
              <a:rPr lang="sr-Latn-RS" sz="2400" b="1" dirty="0" smtClean="0"/>
              <a:t> je </a:t>
            </a:r>
            <a:r>
              <a:rPr lang="en-US" sz="2400" b="1" dirty="0" err="1" smtClean="0"/>
              <a:t>vidljiv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kroz </a:t>
            </a:r>
            <a:r>
              <a:rPr lang="en-US" sz="2400" b="1" dirty="0" err="1" smtClean="0"/>
              <a:t>duži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vremenski</a:t>
            </a:r>
            <a:r>
              <a:rPr lang="en-US" sz="2400" b="1" dirty="0" smtClean="0"/>
              <a:t> period</a:t>
            </a:r>
            <a:r>
              <a:rPr lang="sr-Latn-RS" sz="2400" b="1" dirty="0" smtClean="0"/>
              <a:t>).</a:t>
            </a:r>
            <a:r>
              <a:rPr lang="en-US" sz="2400" b="1" dirty="0" smtClean="0"/>
              <a:t> </a:t>
            </a:r>
          </a:p>
          <a:p>
            <a:pPr lvl="0" algn="just"/>
            <a:endParaRPr lang="en-US" sz="2400" b="1" dirty="0" smtClean="0"/>
          </a:p>
          <a:p>
            <a:pPr algn="just">
              <a:buNone/>
            </a:pPr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86800" cy="2819400"/>
          </a:xfrm>
          <a:noFill/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u="sng" dirty="0" smtClean="0"/>
              <a:t> </a:t>
            </a:r>
            <a:r>
              <a:rPr lang="sr-Latn-RS" sz="2400" b="1" u="sng" dirty="0" smtClean="0"/>
              <a:t>Supstitucijom baza može doći do:</a:t>
            </a:r>
          </a:p>
          <a:p>
            <a:pPr>
              <a:buNone/>
            </a:pPr>
            <a:endParaRPr lang="x-none" sz="2400" b="1" u="sng" dirty="0" smtClean="0"/>
          </a:p>
          <a:p>
            <a:pPr lvl="0" algn="just"/>
            <a:r>
              <a:rPr lang="en-US" sz="2400" b="1" dirty="0" smtClean="0">
                <a:solidFill>
                  <a:srgbClr val="0070C0"/>
                </a:solidFill>
              </a:rPr>
              <a:t>Si</a:t>
            </a:r>
            <a:r>
              <a:rPr lang="sr-Latn-RS" sz="2400" b="1" dirty="0" smtClean="0">
                <a:solidFill>
                  <a:srgbClr val="0070C0"/>
                </a:solidFill>
              </a:rPr>
              <a:t>lence </a:t>
            </a:r>
            <a:r>
              <a:rPr lang="sr-Latn-RS" sz="2400" b="1" dirty="0" smtClean="0"/>
              <a:t>(</a:t>
            </a:r>
            <a:r>
              <a:rPr lang="en-US" sz="2400" b="1" dirty="0" err="1" smtClean="0"/>
              <a:t>tiha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mutacija</a:t>
            </a:r>
            <a:r>
              <a:rPr lang="sr-Latn-RS" sz="2400" b="1" dirty="0" smtClean="0"/>
              <a:t>) -</a:t>
            </a:r>
            <a:r>
              <a:rPr lang="en-US" sz="2400" b="1" dirty="0" smtClean="0"/>
              <a:t> ne </a:t>
            </a:r>
            <a:r>
              <a:rPr lang="en-US" sz="2400" b="1" dirty="0" err="1" smtClean="0"/>
              <a:t>menja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značenje kodona pa ni protein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promena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koja</a:t>
            </a:r>
            <a:r>
              <a:rPr lang="en-US" sz="2400" b="1" dirty="0" smtClean="0"/>
              <a:t> je </a:t>
            </a:r>
            <a:r>
              <a:rPr lang="en-US" sz="2400" b="1" dirty="0" err="1" smtClean="0"/>
              <a:t>nastala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podrazumeva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fenomen</a:t>
            </a:r>
            <a:r>
              <a:rPr lang="en-US" sz="2400" b="1" dirty="0" smtClean="0"/>
              <a:t> </a:t>
            </a:r>
            <a:r>
              <a:rPr lang="sr-Latn-RS" sz="2400" dirty="0" smtClean="0"/>
              <a:t>IZROĐENOSTI GENETIČKOG KODA).</a:t>
            </a:r>
            <a:endParaRPr lang="en-US" sz="2400" dirty="0" smtClean="0"/>
          </a:p>
          <a:p>
            <a:pPr algn="just">
              <a:buNone/>
            </a:pPr>
            <a:r>
              <a:rPr lang="en-US" sz="2400" b="1" dirty="0" smtClean="0"/>
              <a:t> </a:t>
            </a:r>
          </a:p>
          <a:p>
            <a:pPr algn="just"/>
            <a:r>
              <a:rPr lang="en-US" sz="2400" b="1" dirty="0" smtClean="0">
                <a:solidFill>
                  <a:srgbClr val="7030A0"/>
                </a:solidFill>
              </a:rPr>
              <a:t>N</a:t>
            </a:r>
            <a:r>
              <a:rPr lang="sr-Latn-RS" sz="2400" b="1" dirty="0" smtClean="0">
                <a:solidFill>
                  <a:srgbClr val="7030A0"/>
                </a:solidFill>
              </a:rPr>
              <a:t>eutralna mutacija </a:t>
            </a:r>
            <a:r>
              <a:rPr lang="sr-Latn-RS" sz="2400" b="1" dirty="0" smtClean="0"/>
              <a:t>– dovodi do stvaranja kodona za hemijski </a:t>
            </a:r>
            <a:r>
              <a:rPr lang="sr-Latn-RS" sz="2400" dirty="0" smtClean="0"/>
              <a:t>SLIČNU AMINOKISELINU </a:t>
            </a:r>
            <a:r>
              <a:rPr lang="sr-Latn-RS" sz="2400" b="1" dirty="0" smtClean="0"/>
              <a:t>pa je bez značajnog efekta na protein.</a:t>
            </a:r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3200400"/>
          </a:xfrm>
          <a:noFill/>
        </p:spPr>
        <p:txBody>
          <a:bodyPr>
            <a:normAutofit fontScale="92500" lnSpcReduction="20000"/>
          </a:bodyPr>
          <a:lstStyle/>
          <a:p>
            <a:pPr lvl="0" algn="just"/>
            <a:r>
              <a:rPr lang="sr-Latn-RS" sz="2400" b="1" dirty="0" smtClean="0">
                <a:solidFill>
                  <a:srgbClr val="C00000"/>
                </a:solidFill>
              </a:rPr>
              <a:t>M</a:t>
            </a:r>
            <a:r>
              <a:rPr lang="en-US" sz="2400" b="1" dirty="0" err="1" smtClean="0">
                <a:solidFill>
                  <a:srgbClr val="C00000"/>
                </a:solidFill>
              </a:rPr>
              <a:t>i</a:t>
            </a:r>
            <a:r>
              <a:rPr lang="sr-Latn-RS" sz="2400" b="1" dirty="0" smtClean="0">
                <a:solidFill>
                  <a:srgbClr val="C00000"/>
                </a:solidFill>
              </a:rPr>
              <a:t>s</a:t>
            </a:r>
            <a:r>
              <a:rPr lang="en-US" sz="2400" b="1" dirty="0" err="1" smtClean="0">
                <a:solidFill>
                  <a:srgbClr val="C00000"/>
                </a:solidFill>
              </a:rPr>
              <a:t>ens</a:t>
            </a:r>
            <a:r>
              <a:rPr lang="sr-Latn-R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mutacija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sr-Latn-RS" sz="2400" b="1" dirty="0" smtClean="0">
                <a:solidFill>
                  <a:srgbClr val="C00000"/>
                </a:solidFill>
              </a:rPr>
              <a:t>(pogrešnog smisla): </a:t>
            </a:r>
          </a:p>
          <a:p>
            <a:pPr lvl="0" algn="just">
              <a:buNone/>
            </a:pPr>
            <a:r>
              <a:rPr lang="sr-Latn-RS" sz="2400" b="1" dirty="0" smtClean="0"/>
              <a:t>- </a:t>
            </a:r>
            <a:r>
              <a:rPr lang="en-US" sz="2400" b="1" dirty="0" err="1" smtClean="0"/>
              <a:t>nastaje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promenom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kodonu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tako da bude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kodirana</a:t>
            </a:r>
            <a:r>
              <a:rPr lang="en-US" sz="2400" b="1" dirty="0" smtClean="0"/>
              <a:t> </a:t>
            </a:r>
            <a:r>
              <a:rPr lang="sr-Latn-RS" sz="2400" dirty="0" smtClean="0"/>
              <a:t>DRUGA AMINOKISELINA</a:t>
            </a:r>
            <a:r>
              <a:rPr lang="sr-Latn-RS" sz="2400" b="1" dirty="0" smtClean="0"/>
              <a:t>, pa se</a:t>
            </a:r>
            <a:r>
              <a:rPr lang="sr-Latn-CS" sz="2400" b="1" dirty="0" smtClean="0"/>
              <a:t> </a:t>
            </a:r>
            <a:r>
              <a:rPr lang="en-US" sz="2400" b="1" dirty="0" err="1" smtClean="0"/>
              <a:t>sintetiše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izmenjen</a:t>
            </a:r>
            <a:r>
              <a:rPr lang="sr-Latn-RS" sz="2400" b="1" dirty="0" smtClean="0"/>
              <a:t> </a:t>
            </a:r>
            <a:r>
              <a:rPr lang="en-US" sz="2400" b="1" dirty="0" smtClean="0"/>
              <a:t>protein. </a:t>
            </a:r>
            <a:endParaRPr lang="x-none" sz="2400" b="1" dirty="0" smtClean="0"/>
          </a:p>
          <a:p>
            <a:pPr marL="36576" lvl="0" indent="0" algn="just">
              <a:buNone/>
            </a:pPr>
            <a:endParaRPr lang="sr-Latn-CS" sz="2400" b="1" dirty="0" smtClean="0"/>
          </a:p>
          <a:p>
            <a:pPr lvl="0" algn="just"/>
            <a:r>
              <a:rPr lang="en-US" sz="2400" b="1" dirty="0" err="1" smtClean="0"/>
              <a:t>Izmenjena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struktura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proteina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može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dovesti</a:t>
            </a:r>
            <a:r>
              <a:rPr lang="en-US" sz="2400" b="1" dirty="0" smtClean="0"/>
              <a:t> do</a:t>
            </a:r>
            <a:r>
              <a:rPr lang="sr-Latn-RS" sz="2400" b="1" dirty="0" smtClean="0"/>
              <a:t>:</a:t>
            </a:r>
          </a:p>
          <a:p>
            <a:pPr lvl="0" algn="just">
              <a:buFontTx/>
              <a:buChar char="-"/>
            </a:pPr>
            <a:r>
              <a:rPr lang="sr-Latn-RS" sz="2400" b="1" dirty="0" smtClean="0"/>
              <a:t>promene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potpunog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gubitka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biološke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funkcije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proteina</a:t>
            </a:r>
            <a:endParaRPr lang="sr-Latn-RS" sz="2400" b="1" dirty="0" smtClean="0"/>
          </a:p>
          <a:p>
            <a:pPr lvl="0" algn="just">
              <a:buFontTx/>
              <a:buChar char="-"/>
            </a:pPr>
            <a:r>
              <a:rPr lang="en-US" sz="2400" b="1" dirty="0" err="1" smtClean="0"/>
              <a:t>funkcija</a:t>
            </a:r>
            <a:r>
              <a:rPr lang="en-US" sz="2400" b="1" dirty="0" smtClean="0"/>
              <a:t> protein</a:t>
            </a:r>
            <a:r>
              <a:rPr lang="sr-Latn-CS" sz="2400" b="1" dirty="0" smtClean="0"/>
              <a:t>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biva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zadržana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ali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izmenjenih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karakteristika</a:t>
            </a:r>
            <a:r>
              <a:rPr lang="en-US" sz="2400" b="1" dirty="0" smtClean="0"/>
              <a:t>. </a:t>
            </a:r>
            <a:endParaRPr lang="x-none" sz="2400" b="1" dirty="0" smtClean="0"/>
          </a:p>
          <a:p>
            <a:pPr marL="36576" lvl="0" indent="0" algn="just">
              <a:buNone/>
            </a:pPr>
            <a:endParaRPr lang="sr-Latn-CS" sz="2400" b="1" dirty="0" smtClean="0"/>
          </a:p>
          <a:p>
            <a:pPr lvl="0" algn="just"/>
            <a:r>
              <a:rPr lang="en-US" sz="2400" b="1" dirty="0" smtClean="0"/>
              <a:t>N</a:t>
            </a:r>
            <a:r>
              <a:rPr lang="sr-Latn-RS" sz="2400" b="1" dirty="0" smtClean="0"/>
              <a:t>pr. kod </a:t>
            </a:r>
            <a:r>
              <a:rPr lang="en-US" sz="2400" b="1" dirty="0" err="1" smtClean="0"/>
              <a:t>srpast</a:t>
            </a:r>
            <a:r>
              <a:rPr lang="sr-Latn-RS" sz="2400" b="1" dirty="0" smtClean="0"/>
              <a:t>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anemij</a:t>
            </a:r>
            <a:r>
              <a:rPr lang="sr-Latn-RS" sz="2400" b="1" dirty="0" smtClean="0"/>
              <a:t>e </a:t>
            </a:r>
            <a:r>
              <a:rPr lang="en-US" sz="2400" b="1" dirty="0" err="1" smtClean="0"/>
              <a:t>glutaminska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a.k</a:t>
            </a:r>
            <a:r>
              <a:rPr lang="en-US" sz="2400" b="1" dirty="0" smtClean="0"/>
              <a:t>. </a:t>
            </a:r>
            <a:r>
              <a:rPr lang="en-US" sz="2400" b="1" dirty="0" err="1" smtClean="0"/>
              <a:t>prelazi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valin</a:t>
            </a:r>
            <a:r>
              <a:rPr lang="en-US" sz="2400" b="1" dirty="0" smtClean="0"/>
              <a:t>. </a:t>
            </a:r>
            <a:endParaRPr lang="sr-Latn-RS" sz="2400" b="1" dirty="0" smtClean="0"/>
          </a:p>
          <a:p>
            <a:pPr lvl="0" algn="just">
              <a:buNone/>
            </a:pPr>
            <a:endParaRPr lang="sr-Latn-R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3276600"/>
          </a:xfrm>
          <a:noFill/>
        </p:spPr>
        <p:txBody>
          <a:bodyPr>
            <a:normAutofit fontScale="92500" lnSpcReduction="10000"/>
          </a:bodyPr>
          <a:lstStyle/>
          <a:p>
            <a:pPr lvl="0" algn="just">
              <a:buNone/>
            </a:pPr>
            <a:endParaRPr lang="sr-Latn-RS" sz="2800" u="sng" dirty="0" smtClean="0"/>
          </a:p>
          <a:p>
            <a:pPr lvl="0" algn="just"/>
            <a:r>
              <a:rPr lang="en-US" sz="2400" b="1" dirty="0" err="1" smtClean="0">
                <a:solidFill>
                  <a:srgbClr val="00B050"/>
                </a:solidFill>
              </a:rPr>
              <a:t>Besmislena</a:t>
            </a:r>
            <a:r>
              <a:rPr lang="sr-Latn-R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smtClean="0">
                <a:solidFill>
                  <a:srgbClr val="00B050"/>
                </a:solidFill>
              </a:rPr>
              <a:t>- </a:t>
            </a:r>
            <a:r>
              <a:rPr lang="en-US" sz="2400" b="1" dirty="0" err="1" smtClean="0">
                <a:solidFill>
                  <a:srgbClr val="00B050"/>
                </a:solidFill>
              </a:rPr>
              <a:t>nonsens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r>
              <a:rPr lang="en-US" sz="2400" b="1" dirty="0" err="1" smtClean="0">
                <a:solidFill>
                  <a:srgbClr val="00B050"/>
                </a:solidFill>
              </a:rPr>
              <a:t>mutacija</a:t>
            </a:r>
            <a:r>
              <a:rPr lang="sr-Latn-RS" sz="2400" b="1" dirty="0" smtClean="0">
                <a:solidFill>
                  <a:srgbClr val="00B050"/>
                </a:solidFill>
              </a:rPr>
              <a:t>:</a:t>
            </a:r>
          </a:p>
          <a:p>
            <a:pPr lvl="0" algn="just">
              <a:buNone/>
            </a:pPr>
            <a:r>
              <a:rPr lang="sr-Latn-RS" sz="2400" b="1" dirty="0" smtClean="0"/>
              <a:t>- podrazumeva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supstitucij</a:t>
            </a:r>
            <a:r>
              <a:rPr lang="sr-Latn-RS" sz="2400" b="1" dirty="0" smtClean="0"/>
              <a:t>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baza</a:t>
            </a:r>
            <a:r>
              <a:rPr lang="sr-Latn-RS" sz="2400" b="1" dirty="0" smtClean="0"/>
              <a:t> kojom nastaje </a:t>
            </a:r>
            <a:r>
              <a:rPr lang="en-US" sz="2400" b="1" dirty="0" err="1" smtClean="0"/>
              <a:t>jedan</a:t>
            </a:r>
            <a:r>
              <a:rPr lang="en-US" sz="2400" b="1" dirty="0" smtClean="0"/>
              <a:t> od tri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besmislena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(</a:t>
            </a:r>
            <a:r>
              <a:rPr lang="sr-Latn-RS" sz="2400" dirty="0" smtClean="0"/>
              <a:t>STOP</a:t>
            </a:r>
            <a:r>
              <a:rPr lang="sr-Latn-RS" sz="2400" b="1" dirty="0" smtClean="0"/>
              <a:t>) </a:t>
            </a:r>
            <a:r>
              <a:rPr lang="en-US" sz="2400" b="1" dirty="0" err="1" smtClean="0"/>
              <a:t>kodona</a:t>
            </a:r>
            <a:r>
              <a:rPr lang="en-US" sz="2400" b="1" dirty="0" smtClean="0"/>
              <a:t> UAG,UGA,UAA</a:t>
            </a:r>
            <a:r>
              <a:rPr lang="sr-Latn-CS" sz="2400" b="1" dirty="0" smtClean="0"/>
              <a:t>.</a:t>
            </a:r>
          </a:p>
          <a:p>
            <a:pPr marL="36576" lvl="0" indent="0" algn="just">
              <a:buNone/>
            </a:pPr>
            <a:endParaRPr lang="sr-Latn-CS" sz="2400" b="1" dirty="0" smtClean="0"/>
          </a:p>
          <a:p>
            <a:pPr lvl="0" algn="just"/>
            <a:r>
              <a:rPr lang="en-US" sz="2400" b="1" dirty="0" smtClean="0"/>
              <a:t>Ova </a:t>
            </a:r>
            <a:r>
              <a:rPr lang="en-US" sz="2400" b="1" dirty="0" err="1" smtClean="0"/>
              <a:t>mutacija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dovodi</a:t>
            </a:r>
            <a:r>
              <a:rPr lang="en-US" sz="2400" b="1" dirty="0" smtClean="0"/>
              <a:t> do pr</a:t>
            </a:r>
            <a:r>
              <a:rPr lang="sr-Latn-RS" sz="2400" b="1" dirty="0" smtClean="0"/>
              <a:t>evremenog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prekida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translacije</a:t>
            </a:r>
            <a:r>
              <a:rPr lang="en-US" sz="2400" b="1" dirty="0" smtClean="0"/>
              <a:t>. </a:t>
            </a:r>
            <a:endParaRPr lang="x-none" sz="2400" b="1" dirty="0" smtClean="0"/>
          </a:p>
          <a:p>
            <a:pPr marL="36576" lvl="0" indent="0" algn="just">
              <a:buNone/>
            </a:pPr>
            <a:endParaRPr lang="sr-Latn-CS" sz="2400" b="1" dirty="0" smtClean="0"/>
          </a:p>
          <a:p>
            <a:pPr lvl="0" algn="just"/>
            <a:r>
              <a:rPr lang="en-US" sz="2400" b="1" dirty="0" err="1" smtClean="0"/>
              <a:t>Dužina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sintetisanog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polipeptidnog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lanca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zavisiće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od</a:t>
            </a:r>
            <a:r>
              <a:rPr lang="en-US" sz="2400" b="1" dirty="0" smtClean="0"/>
              <a:t> toga u </a:t>
            </a:r>
            <a:r>
              <a:rPr lang="en-US" sz="2400" b="1" dirty="0" err="1" smtClean="0"/>
              <a:t>kom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delu</a:t>
            </a:r>
            <a:r>
              <a:rPr lang="en-US" sz="2400" b="1" dirty="0" smtClean="0"/>
              <a:t> DNK je </a:t>
            </a:r>
            <a:r>
              <a:rPr lang="en-US" sz="2400" b="1" dirty="0" err="1" smtClean="0"/>
              <a:t>došlo</a:t>
            </a:r>
            <a:r>
              <a:rPr lang="en-US" sz="2400" b="1" dirty="0" smtClean="0"/>
              <a:t> do </a:t>
            </a:r>
            <a:r>
              <a:rPr lang="en-US" sz="2400" b="1" dirty="0" err="1" smtClean="0"/>
              <a:t>greške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sparivanju</a:t>
            </a:r>
            <a:r>
              <a:rPr lang="en-US" sz="2400" b="1" dirty="0" smtClean="0"/>
              <a:t> (</a:t>
            </a:r>
            <a:r>
              <a:rPr lang="en-US" sz="2400" b="1" dirty="0" err="1" smtClean="0"/>
              <a:t>supstitucije</a:t>
            </a:r>
            <a:r>
              <a:rPr lang="en-US" sz="2400" b="1" dirty="0" smtClean="0"/>
              <a:t>).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 descr="https://2.bp.blogspot.com/-Y03W7XH57lo/WtJLrknkWEI/AAAAAAAACRk/rLIwwqMj27Y4r8YBICF6fwUK2RPtQc9CQCLcBGAs/s400/1200px-Point_mutations-en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1219200"/>
            <a:ext cx="5257800" cy="3429000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362200" y="4724400"/>
            <a:ext cx="41148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r-Latn-RS" b="1" dirty="0" smtClean="0"/>
              <a:t>  </a:t>
            </a:r>
            <a:r>
              <a:rPr lang="sr-Latn-RS" b="1" dirty="0"/>
              <a:t>M</a:t>
            </a:r>
            <a:r>
              <a:rPr lang="sr-Latn-RS" b="1" dirty="0" smtClean="0"/>
              <a:t>ogući ishodi tačkastih (point) mutacija</a:t>
            </a:r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229600" cy="3048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2600" b="1" u="sng" dirty="0" smtClean="0">
                <a:solidFill>
                  <a:srgbClr val="7030A0"/>
                </a:solidFill>
              </a:rPr>
              <a:t>P</a:t>
            </a:r>
            <a:r>
              <a:rPr lang="sr-Latn-RS" sz="2600" b="1" u="sng" dirty="0" smtClean="0">
                <a:solidFill>
                  <a:srgbClr val="7030A0"/>
                </a:solidFill>
              </a:rPr>
              <a:t>romene u nekodirajućoj DNK</a:t>
            </a:r>
          </a:p>
          <a:p>
            <a:pPr algn="ctr">
              <a:buNone/>
            </a:pPr>
            <a:r>
              <a:rPr lang="sr-Latn-RS" sz="2600" b="1" u="sng" dirty="0" smtClean="0">
                <a:solidFill>
                  <a:srgbClr val="7030A0"/>
                </a:solidFill>
              </a:rPr>
              <a:t> </a:t>
            </a:r>
          </a:p>
          <a:p>
            <a:pPr algn="just">
              <a:buNone/>
            </a:pPr>
            <a:endParaRPr lang="sr-Latn-RS" sz="2400" b="1" u="sng" dirty="0" smtClean="0">
              <a:solidFill>
                <a:srgbClr val="7030A0"/>
              </a:solidFill>
            </a:endParaRPr>
          </a:p>
          <a:p>
            <a:pPr algn="just">
              <a:buNone/>
            </a:pPr>
            <a:r>
              <a:rPr lang="sr-Latn-RS" sz="2400" b="1" dirty="0"/>
              <a:t>M</a:t>
            </a:r>
            <a:r>
              <a:rPr lang="sr-Latn-RS" sz="2400" b="1" dirty="0" smtClean="0"/>
              <a:t>ogu da utiču na obradu primarnog prepisa iRNK:</a:t>
            </a:r>
            <a:endParaRPr lang="sr-Latn-RS" sz="2400" b="1" u="sng" dirty="0" smtClean="0"/>
          </a:p>
          <a:p>
            <a:pPr marL="521208" indent="-457200">
              <a:buAutoNum type="arabicPeriod"/>
            </a:pPr>
            <a:r>
              <a:rPr lang="en-US" sz="2400" b="1" dirty="0" smtClean="0"/>
              <a:t>P</a:t>
            </a:r>
            <a:r>
              <a:rPr lang="sr-Latn-RS" sz="2400" b="1" dirty="0" smtClean="0"/>
              <a:t>romena može da stvori novo signalno mesto za iskrajanje iRNK ili da ukine postojeće.</a:t>
            </a:r>
          </a:p>
          <a:p>
            <a:pPr marL="521208" indent="-457200">
              <a:buAutoNum type="arabicPeriod"/>
            </a:pPr>
            <a:endParaRPr lang="sr-Latn-RS" sz="2400" b="1" dirty="0" smtClean="0"/>
          </a:p>
          <a:p>
            <a:pPr marL="521208" indent="-457200">
              <a:buAutoNum type="arabicPeriod"/>
            </a:pPr>
            <a:r>
              <a:rPr lang="en-US" sz="2400" b="1" dirty="0" smtClean="0"/>
              <a:t>M</a:t>
            </a:r>
            <a:r>
              <a:rPr lang="sr-Latn-RS" sz="2400" b="1" dirty="0" smtClean="0"/>
              <a:t>utacije mogu da pogode regulatorne regione: 5’ i 3’ UTR, promotor, pojačivače,...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001000" cy="487680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sr-Latn-RS" sz="2400" b="1" dirty="0">
                <a:solidFill>
                  <a:srgbClr val="FF0000"/>
                </a:solidFill>
              </a:rPr>
              <a:t>Fenotip</a:t>
            </a:r>
            <a:r>
              <a:rPr lang="sr-Latn-RS" sz="2400" b="1" dirty="0"/>
              <a:t> </a:t>
            </a:r>
            <a:r>
              <a:rPr lang="sr-Latn-RS" sz="2400" b="1" dirty="0" smtClean="0"/>
              <a:t>obuhvata građu </a:t>
            </a:r>
            <a:r>
              <a:rPr lang="sr-Latn-RS" sz="2400" b="1" dirty="0"/>
              <a:t>i </a:t>
            </a:r>
            <a:r>
              <a:rPr lang="sr-Latn-RS" sz="2400" b="1" dirty="0" smtClean="0"/>
              <a:t>funkciju </a:t>
            </a:r>
            <a:r>
              <a:rPr lang="sr-Latn-RS" sz="2400" b="1" dirty="0"/>
              <a:t>jednog organizma.</a:t>
            </a:r>
            <a:endParaRPr lang="x-none" sz="2400" b="1" dirty="0"/>
          </a:p>
          <a:p>
            <a:pPr algn="just"/>
            <a:endParaRPr lang="sr-Latn-RS" sz="2400" b="1" dirty="0" smtClean="0"/>
          </a:p>
          <a:p>
            <a:pPr algn="just"/>
            <a:endParaRPr lang="sr-Latn-RS" sz="2400" b="1" dirty="0"/>
          </a:p>
          <a:p>
            <a:pPr algn="just"/>
            <a:r>
              <a:rPr lang="sr-Latn-RS" sz="2400" b="1" dirty="0" smtClean="0"/>
              <a:t>Genotip je genetička konstitucija jednog organizma.</a:t>
            </a:r>
          </a:p>
          <a:p>
            <a:pPr marL="0" indent="0" algn="just">
              <a:buNone/>
            </a:pPr>
            <a:endParaRPr lang="sr-Latn-RS" sz="2400" b="1" dirty="0" smtClean="0"/>
          </a:p>
          <a:p>
            <a:pPr algn="just"/>
            <a:r>
              <a:rPr lang="x-none" sz="2400" b="1" dirty="0" smtClean="0">
                <a:solidFill>
                  <a:srgbClr val="7030A0"/>
                </a:solidFill>
              </a:rPr>
              <a:t>Fenotipska</a:t>
            </a:r>
            <a:r>
              <a:rPr lang="sr-Latn-RS" sz="2400" b="1" dirty="0" smtClean="0">
                <a:solidFill>
                  <a:srgbClr val="7030A0"/>
                </a:solidFill>
              </a:rPr>
              <a:t> </a:t>
            </a:r>
            <a:r>
              <a:rPr lang="x-none" sz="2400" b="1" dirty="0" smtClean="0">
                <a:solidFill>
                  <a:srgbClr val="7030A0"/>
                </a:solidFill>
              </a:rPr>
              <a:t>promenljivost</a:t>
            </a:r>
            <a:r>
              <a:rPr lang="sr-Latn-RS" sz="2400" b="1" dirty="0" smtClean="0"/>
              <a:t> je odgovor na stalno prisutne promene životne sredine, </a:t>
            </a:r>
            <a:r>
              <a:rPr lang="sr-Latn-RS" sz="2400" dirty="0" smtClean="0"/>
              <a:t>BEZ PROMENA U GENOTIPU </a:t>
            </a:r>
            <a:r>
              <a:rPr lang="sr-Latn-RS" sz="2400" b="1" dirty="0" smtClean="0"/>
              <a:t>(nije nasledna). </a:t>
            </a:r>
            <a:r>
              <a:rPr lang="x-none" sz="2400" b="1" dirty="0" smtClean="0"/>
              <a:t> </a:t>
            </a:r>
          </a:p>
          <a:p>
            <a:pPr algn="just"/>
            <a:endParaRPr lang="x-none" sz="2400" b="1" dirty="0"/>
          </a:p>
          <a:p>
            <a:pPr algn="just"/>
            <a:r>
              <a:rPr lang="x-none" sz="2400" b="1" dirty="0" smtClean="0">
                <a:solidFill>
                  <a:srgbClr val="C00000"/>
                </a:solidFill>
              </a:rPr>
              <a:t>Genotipska promenljivost </a:t>
            </a:r>
            <a:r>
              <a:rPr lang="sr-Latn-RS" sz="2400" b="1" dirty="0" smtClean="0"/>
              <a:t>su </a:t>
            </a:r>
            <a:r>
              <a:rPr lang="sr-Latn-RS" sz="2400" dirty="0" smtClean="0"/>
              <a:t>PROMENE U GENETIČKOM MATERIJALU </a:t>
            </a:r>
            <a:r>
              <a:rPr lang="x-none" sz="2400" b="1" dirty="0" smtClean="0"/>
              <a:t>i</a:t>
            </a:r>
            <a:r>
              <a:rPr lang="sr-Latn-RS" sz="2400" b="1" dirty="0" smtClean="0"/>
              <a:t> </a:t>
            </a:r>
            <a:r>
              <a:rPr lang="x-none" sz="2400" b="1" dirty="0" smtClean="0"/>
              <a:t>to</a:t>
            </a:r>
            <a:r>
              <a:rPr lang="sr-Latn-RS" sz="2400" b="1" dirty="0" smtClean="0"/>
              <a:t> s</a:t>
            </a:r>
            <a:r>
              <a:rPr lang="x-none" sz="2400" b="1" dirty="0" smtClean="0"/>
              <a:t>u mutacije i rekombinacije</a:t>
            </a:r>
            <a:r>
              <a:rPr lang="sr-Latn-RS" sz="2400" b="1" dirty="0" smtClean="0"/>
              <a:t> (nasledna je)</a:t>
            </a:r>
            <a:r>
              <a:rPr lang="x-none" sz="2400" b="1" dirty="0" smtClean="0"/>
              <a:t>.</a:t>
            </a:r>
            <a:endParaRPr lang="sr-Latn-RS" sz="2400" b="1" dirty="0" smtClean="0"/>
          </a:p>
          <a:p>
            <a:pPr algn="just"/>
            <a:endParaRPr lang="sr-Latn-RS" sz="2400" b="1" dirty="0" smtClean="0"/>
          </a:p>
          <a:p>
            <a:pPr algn="just"/>
            <a:r>
              <a:rPr lang="en-US" sz="2400" b="1" dirty="0" smtClean="0"/>
              <a:t>M</a:t>
            </a:r>
            <a:r>
              <a:rPr lang="sr-Latn-RS" sz="2400" b="1" dirty="0" smtClean="0"/>
              <a:t>utacije i rekombinacije su izvor varijabilnosti genetičkog materijala.</a:t>
            </a:r>
            <a:endParaRPr lang="x-none" sz="2400" b="1" dirty="0"/>
          </a:p>
        </p:txBody>
      </p:sp>
      <p:sp>
        <p:nvSpPr>
          <p:cNvPr id="2" name="Rectangle 1"/>
          <p:cNvSpPr/>
          <p:nvPr/>
        </p:nvSpPr>
        <p:spPr>
          <a:xfrm>
            <a:off x="1371600" y="1219200"/>
            <a:ext cx="4865563" cy="46166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algn="ctr"/>
            <a:r>
              <a:rPr lang="sr-Latn-RS" sz="2400" dirty="0" smtClean="0"/>
              <a:t>f</a:t>
            </a:r>
            <a:r>
              <a:rPr lang="x-none" sz="2400" dirty="0" smtClean="0"/>
              <a:t>enotip</a:t>
            </a:r>
            <a:r>
              <a:rPr lang="sr-Latn-RS" sz="2400" dirty="0" smtClean="0"/>
              <a:t> </a:t>
            </a:r>
            <a:r>
              <a:rPr lang="sr-Latn-RS" sz="2400" dirty="0"/>
              <a:t>= </a:t>
            </a:r>
            <a:r>
              <a:rPr lang="x-none" sz="2400" dirty="0"/>
              <a:t>genotip </a:t>
            </a:r>
            <a:r>
              <a:rPr lang="sr-Latn-RS" sz="2400" dirty="0"/>
              <a:t>+ </a:t>
            </a:r>
            <a:r>
              <a:rPr lang="x-none" sz="2400" dirty="0"/>
              <a:t>sredinski faktor</a:t>
            </a:r>
            <a:r>
              <a:rPr lang="sr-Latn-RS" sz="2400" dirty="0"/>
              <a:t>i!</a:t>
            </a:r>
            <a:endParaRPr lang="x-none" sz="2400" dirty="0"/>
          </a:p>
        </p:txBody>
      </p:sp>
    </p:spTree>
    <p:extLst>
      <p:ext uri="{BB962C8B-B14F-4D97-AF65-F5344CB8AC3E}">
        <p14:creationId xmlns:p14="http://schemas.microsoft.com/office/powerpoint/2010/main" val="140019558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2514599"/>
          </a:xfrm>
        </p:spPr>
        <p:txBody>
          <a:bodyPr>
            <a:normAutofit fontScale="92500" lnSpcReduction="10000"/>
          </a:bodyPr>
          <a:lstStyle/>
          <a:p>
            <a:r>
              <a:rPr lang="sr-Latn-RS" sz="2400" b="1" dirty="0" smtClean="0">
                <a:solidFill>
                  <a:srgbClr val="7030A0"/>
                </a:solidFill>
              </a:rPr>
              <a:t>Fenotipska heterogenost </a:t>
            </a:r>
            <a:r>
              <a:rPr lang="sr-Latn-RS" sz="2400" b="1" dirty="0" smtClean="0"/>
              <a:t>– različita fenotipska ispoljavanja iste mutacije.</a:t>
            </a:r>
          </a:p>
          <a:p>
            <a:endParaRPr lang="sr-Latn-RS" sz="2400" b="1" dirty="0"/>
          </a:p>
          <a:p>
            <a:pPr algn="just"/>
            <a:r>
              <a:rPr lang="sr-Latn-RS" sz="2400" b="1" dirty="0" smtClean="0">
                <a:solidFill>
                  <a:srgbClr val="C00000"/>
                </a:solidFill>
              </a:rPr>
              <a:t>Genetička heterogenost </a:t>
            </a:r>
            <a:r>
              <a:rPr lang="sr-Latn-RS" sz="2400" b="1" dirty="0" smtClean="0"/>
              <a:t>– slični ili identični klinički fenotipovi su posledica potpuno različitih genskih mutacija:</a:t>
            </a:r>
          </a:p>
          <a:p>
            <a:pPr algn="just">
              <a:buFontTx/>
              <a:buChar char="-"/>
            </a:pPr>
            <a:r>
              <a:rPr lang="sr-Latn-RS" sz="2400" b="1" dirty="0"/>
              <a:t>a</a:t>
            </a:r>
            <a:r>
              <a:rPr lang="sr-Latn-RS" sz="2400" b="1" dirty="0" smtClean="0"/>
              <a:t>lelna (na istom genskom lokusu)</a:t>
            </a:r>
          </a:p>
          <a:p>
            <a:pPr algn="just">
              <a:buFontTx/>
              <a:buChar char="-"/>
            </a:pPr>
            <a:r>
              <a:rPr lang="sr-Latn-RS" sz="2400" b="1" dirty="0"/>
              <a:t>n</a:t>
            </a:r>
            <a:r>
              <a:rPr lang="sr-Latn-RS" sz="2400" b="1" dirty="0" smtClean="0"/>
              <a:t>ealelna (različiti genski lokusi)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82402387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4419600"/>
          </a:xfrm>
          <a:noFill/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sr-Latn-RS" sz="2800" b="1" dirty="0" smtClean="0">
                <a:solidFill>
                  <a:srgbClr val="C00000"/>
                </a:solidFill>
              </a:rPr>
              <a:t>GENSKE MUTACIJE</a:t>
            </a:r>
          </a:p>
          <a:p>
            <a:pPr marL="0" indent="0" algn="just">
              <a:buNone/>
            </a:pPr>
            <a:endParaRPr lang="sr-Latn-RS" sz="2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800" b="1" dirty="0"/>
              <a:t>S</a:t>
            </a:r>
            <a:r>
              <a:rPr lang="sr-Latn-RS" sz="2800" b="1" dirty="0" smtClean="0"/>
              <a:t>u </a:t>
            </a:r>
            <a:r>
              <a:rPr lang="en-US" sz="2800" b="1" dirty="0" err="1" smtClean="0"/>
              <a:t>promene</a:t>
            </a:r>
            <a:r>
              <a:rPr lang="sr-Latn-RS" sz="2800" b="1" dirty="0" smtClean="0"/>
              <a:t> </a:t>
            </a:r>
            <a:r>
              <a:rPr lang="en-US" sz="2800" b="1" dirty="0" smtClean="0"/>
              <a:t>u </a:t>
            </a:r>
            <a:r>
              <a:rPr lang="sr-Latn-RS" sz="2800" b="1" dirty="0" smtClean="0"/>
              <a:t>broju, sadržaju i redosledu </a:t>
            </a:r>
            <a:r>
              <a:rPr lang="sr-Latn-RS" sz="2800" dirty="0" smtClean="0"/>
              <a:t>NUKLEOTIDA</a:t>
            </a:r>
            <a:r>
              <a:rPr lang="sr-Latn-RS" sz="2800" b="1" dirty="0" smtClean="0"/>
              <a:t> </a:t>
            </a:r>
            <a:r>
              <a:rPr lang="sr-Latn-RS" sz="2800" b="1" dirty="0" smtClean="0"/>
              <a:t>u okviru </a:t>
            </a:r>
            <a:r>
              <a:rPr lang="sr-Latn-RS" sz="2800" b="1" dirty="0" smtClean="0">
                <a:solidFill>
                  <a:srgbClr val="7030A0"/>
                </a:solidFill>
              </a:rPr>
              <a:t>kodirajuće ili nekodirajuće </a:t>
            </a:r>
            <a:r>
              <a:rPr lang="sr-Latn-RS" sz="2800" b="1" dirty="0" smtClean="0"/>
              <a:t>DNK.</a:t>
            </a:r>
            <a:endParaRPr lang="x-none" sz="2800" b="1" dirty="0" smtClean="0"/>
          </a:p>
          <a:p>
            <a:pPr marL="0" indent="0" algn="just">
              <a:buNone/>
            </a:pPr>
            <a:endParaRPr lang="sr-Latn-RS" sz="2800" b="1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800" b="1" dirty="0"/>
              <a:t>M</a:t>
            </a:r>
            <a:r>
              <a:rPr lang="sr-Latn-RS" sz="2800" b="1" dirty="0" smtClean="0"/>
              <a:t>ogu da nastanu bilo</a:t>
            </a:r>
            <a:r>
              <a:rPr lang="en-US" sz="2800" b="1" dirty="0" smtClean="0"/>
              <a:t> </a:t>
            </a:r>
            <a:r>
              <a:rPr lang="sr-Latn-RS" sz="2800" b="1" dirty="0" smtClean="0"/>
              <a:t>gde u </a:t>
            </a:r>
            <a:r>
              <a:rPr lang="en-US" sz="2800" b="1" dirty="0" err="1" smtClean="0"/>
              <a:t>genom</a:t>
            </a:r>
            <a:r>
              <a:rPr lang="sr-Latn-RS" sz="2800" b="1" dirty="0" smtClean="0"/>
              <a:t>u</a:t>
            </a:r>
            <a:r>
              <a:rPr lang="en-US" sz="2800" b="1" dirty="0" smtClean="0"/>
              <a:t>, u </a:t>
            </a:r>
            <a:r>
              <a:rPr lang="en-US" sz="2800" b="1" dirty="0" err="1" smtClean="0"/>
              <a:t>bilo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kom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periodu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života</a:t>
            </a:r>
            <a:r>
              <a:rPr lang="en-US" sz="2800" b="1" dirty="0" smtClean="0"/>
              <a:t>. </a:t>
            </a:r>
          </a:p>
          <a:p>
            <a:pPr marL="36576" indent="0" algn="just">
              <a:buNone/>
            </a:pPr>
            <a:endParaRPr lang="en-US" sz="28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800" b="1" dirty="0" err="1"/>
              <a:t>A</a:t>
            </a:r>
            <a:r>
              <a:rPr lang="en-US" sz="2800" b="1" dirty="0" err="1" smtClean="0"/>
              <a:t>ko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genska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mutacija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remeti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embriogenezu</a:t>
            </a:r>
            <a:r>
              <a:rPr lang="en-US" sz="2800" b="1" dirty="0" smtClean="0"/>
              <a:t>, </a:t>
            </a:r>
            <a:r>
              <a:rPr lang="sr-Latn-RS" sz="2800" b="1" dirty="0" smtClean="0"/>
              <a:t>posledice su prisutne na rođenju ili se simptomi javljaju ubrzo po rođenju </a:t>
            </a:r>
            <a:r>
              <a:rPr lang="en-US" sz="2800" b="1" dirty="0" smtClean="0"/>
              <a:t>(</a:t>
            </a:r>
            <a:r>
              <a:rPr lang="sr-Latn-RS" sz="2800" b="1" dirty="0" smtClean="0"/>
              <a:t>npr. Fenilketonurija, </a:t>
            </a:r>
            <a:r>
              <a:rPr lang="en-US" sz="2800" b="1" dirty="0" err="1" smtClean="0"/>
              <a:t>Cistična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fibroza</a:t>
            </a:r>
            <a:r>
              <a:rPr lang="en-US" sz="2800" b="1" dirty="0" smtClean="0"/>
              <a:t>). </a:t>
            </a:r>
            <a:endParaRPr lang="sr-Latn-RS" sz="2800" b="1" dirty="0"/>
          </a:p>
          <a:p>
            <a:pPr algn="just">
              <a:buFont typeface="Wingdings" panose="05000000000000000000" pitchFamily="2" charset="2"/>
              <a:buChar char="Ø"/>
            </a:pPr>
            <a:endParaRPr lang="sr-Latn-RS" sz="2800" b="1" dirty="0" smtClean="0"/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800" b="1" dirty="0"/>
              <a:t>M</a:t>
            </a:r>
            <a:r>
              <a:rPr lang="en-US" sz="2800" b="1" dirty="0" err="1" smtClean="0"/>
              <a:t>utacije</a:t>
            </a:r>
            <a:r>
              <a:rPr lang="en-US" sz="2800" b="1" dirty="0" smtClean="0"/>
              <a:t> se </a:t>
            </a:r>
            <a:r>
              <a:rPr lang="en-US" sz="2800" b="1" dirty="0" err="1" smtClean="0"/>
              <a:t>mogu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ispoljiti</a:t>
            </a:r>
            <a:r>
              <a:rPr lang="en-US" sz="2800" b="1" dirty="0" smtClean="0"/>
              <a:t> </a:t>
            </a:r>
            <a:r>
              <a:rPr lang="sr-Latn-RS" sz="2800" b="1" dirty="0" smtClean="0"/>
              <a:t>i </a:t>
            </a:r>
            <a:r>
              <a:rPr lang="en-US" sz="2800" b="1" dirty="0" err="1" smtClean="0"/>
              <a:t>mnogo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kasnije</a:t>
            </a:r>
            <a:r>
              <a:rPr lang="en-US" sz="2800" b="1" dirty="0" smtClean="0"/>
              <a:t> u </a:t>
            </a:r>
            <a:r>
              <a:rPr lang="en-US" sz="2800" b="1" dirty="0" err="1" smtClean="0"/>
              <a:t>životu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individue</a:t>
            </a:r>
            <a:r>
              <a:rPr lang="en-US" sz="2800" b="1" dirty="0" smtClean="0"/>
              <a:t> (</a:t>
            </a:r>
            <a:r>
              <a:rPr lang="sr-Latn-RS" sz="2800" b="1" dirty="0" smtClean="0"/>
              <a:t>npr. </a:t>
            </a:r>
            <a:r>
              <a:rPr lang="en-US" sz="2800" b="1" dirty="0" err="1" smtClean="0"/>
              <a:t>Huntingtonova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bolest</a:t>
            </a:r>
            <a:r>
              <a:rPr lang="en-US" sz="2800" b="1" dirty="0" smtClean="0"/>
              <a:t>).</a:t>
            </a:r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229600" cy="4191000"/>
          </a:xfrm>
          <a:noFill/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400" b="1" u="sng" dirty="0" smtClean="0"/>
              <a:t>P</a:t>
            </a:r>
            <a:r>
              <a:rPr lang="sr-Latn-RS" sz="2400" b="1" u="sng" dirty="0" smtClean="0"/>
              <a:t>ravac genskih mutacija:</a:t>
            </a:r>
          </a:p>
          <a:p>
            <a:pPr algn="just"/>
            <a:endParaRPr lang="sr-Latn-RS" sz="24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2400" b="1" dirty="0" smtClean="0"/>
              <a:t>P</a:t>
            </a:r>
            <a:r>
              <a:rPr lang="sr-Latn-RS" sz="2400" b="1" dirty="0" smtClean="0"/>
              <a:t>rvobitna forma gena je </a:t>
            </a:r>
            <a:r>
              <a:rPr lang="sr-Latn-RS" sz="2400" b="1" dirty="0" smtClean="0">
                <a:solidFill>
                  <a:srgbClr val="C00000"/>
                </a:solidFill>
              </a:rPr>
              <a:t>divlji tip gena</a:t>
            </a:r>
            <a:r>
              <a:rPr lang="sr-Latn-RS" sz="2400" b="1" dirty="0" smtClean="0"/>
              <a:t>.</a:t>
            </a:r>
          </a:p>
          <a:p>
            <a:pPr algn="just"/>
            <a:endParaRPr lang="sr-Latn-RS" sz="24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2400" b="1" dirty="0" smtClean="0">
                <a:solidFill>
                  <a:srgbClr val="0070C0"/>
                </a:solidFill>
              </a:rPr>
              <a:t>A</a:t>
            </a:r>
            <a:r>
              <a:rPr lang="sr-Latn-RS" sz="2400" b="1" dirty="0" smtClean="0">
                <a:solidFill>
                  <a:srgbClr val="0070C0"/>
                </a:solidFill>
              </a:rPr>
              <a:t>leli </a:t>
            </a:r>
            <a:r>
              <a:rPr lang="sr-Latn-RS" sz="2400" b="1" dirty="0" smtClean="0"/>
              <a:t>su nove forme jednog gena.</a:t>
            </a:r>
          </a:p>
          <a:p>
            <a:pPr algn="just">
              <a:buNone/>
            </a:pPr>
            <a:endParaRPr lang="sr-Latn-RS" sz="2400" b="1" dirty="0" smtClean="0"/>
          </a:p>
          <a:p>
            <a:pPr algn="just"/>
            <a:r>
              <a:rPr lang="en-US" sz="2400" b="1" dirty="0" smtClean="0"/>
              <a:t>P</a:t>
            </a:r>
            <a:r>
              <a:rPr lang="sr-Latn-RS" sz="2400" b="1" dirty="0" smtClean="0"/>
              <a:t>romena divljeg tipa gena u mutantnu formu je </a:t>
            </a:r>
            <a:r>
              <a:rPr lang="sr-Latn-RS" sz="2400" b="1" dirty="0" smtClean="0">
                <a:solidFill>
                  <a:srgbClr val="7030A0"/>
                </a:solidFill>
              </a:rPr>
              <a:t>direktna mutacija.</a:t>
            </a:r>
          </a:p>
          <a:p>
            <a:pPr algn="just">
              <a:buNone/>
            </a:pPr>
            <a:endParaRPr lang="sr-Latn-RS" sz="2400" b="1" dirty="0" smtClean="0"/>
          </a:p>
          <a:p>
            <a:pPr algn="just"/>
            <a:r>
              <a:rPr lang="sr-Latn-RS" sz="2400" b="1" dirty="0"/>
              <a:t>N</a:t>
            </a:r>
            <a:r>
              <a:rPr lang="sr-Latn-RS" sz="2400" b="1" dirty="0" smtClean="0"/>
              <a:t>ova mutacija koja vraća mutatni oblik gena u divlji tip je </a:t>
            </a:r>
            <a:r>
              <a:rPr lang="sr-Latn-RS" sz="2400" b="1" dirty="0" smtClean="0">
                <a:solidFill>
                  <a:srgbClr val="00B050"/>
                </a:solidFill>
              </a:rPr>
              <a:t>povratna (reverzna) mutacija.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10600" cy="4953000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en-US" sz="2600" b="1" u="sng" dirty="0" smtClean="0"/>
              <a:t>P</a:t>
            </a:r>
            <a:r>
              <a:rPr lang="sr-Latn-RS" sz="2600" b="1" u="sng" dirty="0" smtClean="0"/>
              <a:t>rema uzroku nastanka mogu biti:</a:t>
            </a:r>
          </a:p>
          <a:p>
            <a:pPr algn="just"/>
            <a:endParaRPr lang="sr-Latn-RS" sz="2600" b="1" u="sng" dirty="0" smtClean="0"/>
          </a:p>
          <a:p>
            <a:pPr algn="just">
              <a:lnSpc>
                <a:spcPct val="120000"/>
              </a:lnSpc>
            </a:pPr>
            <a:r>
              <a:rPr lang="en-US" sz="2600" b="1" dirty="0" err="1" smtClean="0">
                <a:solidFill>
                  <a:srgbClr val="C00000"/>
                </a:solidFill>
              </a:rPr>
              <a:t>Spontane</a:t>
            </a:r>
            <a:r>
              <a:rPr lang="en-US" sz="2600" b="1" dirty="0" smtClean="0">
                <a:solidFill>
                  <a:srgbClr val="C00000"/>
                </a:solidFill>
              </a:rPr>
              <a:t> </a:t>
            </a:r>
            <a:r>
              <a:rPr lang="en-US" sz="2600" b="1" dirty="0" err="1" smtClean="0">
                <a:solidFill>
                  <a:srgbClr val="C00000"/>
                </a:solidFill>
              </a:rPr>
              <a:t>mutacije</a:t>
            </a:r>
            <a:r>
              <a:rPr lang="en-US" sz="2600" b="1" dirty="0" smtClean="0">
                <a:solidFill>
                  <a:srgbClr val="C00000"/>
                </a:solidFill>
              </a:rPr>
              <a:t> </a:t>
            </a:r>
            <a:r>
              <a:rPr lang="x-none" sz="2600" b="1" dirty="0" smtClean="0"/>
              <a:t>nastaju „</a:t>
            </a:r>
            <a:r>
              <a:rPr lang="en-US" sz="2600" b="1" dirty="0" err="1" smtClean="0"/>
              <a:t>prirodn</a:t>
            </a:r>
            <a:r>
              <a:rPr lang="x-none" sz="2600" b="1" dirty="0" smtClean="0"/>
              <a:t>im“ putem</a:t>
            </a:r>
            <a:r>
              <a:rPr lang="sr-Latn-RS" sz="2600" b="1" dirty="0" smtClean="0"/>
              <a:t> </a:t>
            </a:r>
            <a:r>
              <a:rPr lang="sr-Latn-RS" sz="2600" b="1" dirty="0" smtClean="0"/>
              <a:t>tj. </a:t>
            </a:r>
            <a:r>
              <a:rPr lang="en-US" sz="2600" b="1" dirty="0" err="1" smtClean="0"/>
              <a:t>tokom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normalnih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ćelijskih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aktivnosti</a:t>
            </a:r>
            <a:r>
              <a:rPr lang="en-US" sz="2600" b="1" dirty="0" smtClean="0"/>
              <a:t> </a:t>
            </a:r>
            <a:r>
              <a:rPr lang="sr-Latn-RS" sz="2600" b="1" dirty="0" smtClean="0"/>
              <a:t>– </a:t>
            </a:r>
            <a:r>
              <a:rPr lang="en-US" sz="2600" b="1" dirty="0" err="1" smtClean="0"/>
              <a:t>replikacij</a:t>
            </a:r>
            <a:r>
              <a:rPr lang="sr-Latn-RS" sz="2600" b="1" dirty="0" smtClean="0"/>
              <a:t>a </a:t>
            </a:r>
            <a:r>
              <a:rPr lang="sr-Latn-RS" sz="2600" b="1" dirty="0"/>
              <a:t>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transkripcij</a:t>
            </a:r>
            <a:r>
              <a:rPr lang="sr-Latn-RS" sz="2600" b="1" dirty="0" smtClean="0"/>
              <a:t>a.</a:t>
            </a:r>
            <a:endParaRPr lang="sr-Latn-RS" sz="2600" b="1" dirty="0" smtClean="0"/>
          </a:p>
          <a:p>
            <a:pPr algn="just">
              <a:lnSpc>
                <a:spcPct val="120000"/>
              </a:lnSpc>
              <a:buNone/>
            </a:pPr>
            <a:endParaRPr lang="en-US" sz="2600" b="1" dirty="0" smtClean="0"/>
          </a:p>
          <a:p>
            <a:pPr algn="just">
              <a:lnSpc>
                <a:spcPct val="120000"/>
              </a:lnSpc>
            </a:pPr>
            <a:r>
              <a:rPr lang="en-US" sz="2600" b="1" dirty="0" err="1" smtClean="0">
                <a:solidFill>
                  <a:srgbClr val="7030A0"/>
                </a:solidFill>
              </a:rPr>
              <a:t>Indukovane</a:t>
            </a:r>
            <a:r>
              <a:rPr lang="sr-Latn-RS" sz="2600" b="1" dirty="0" smtClean="0">
                <a:solidFill>
                  <a:srgbClr val="7030A0"/>
                </a:solidFill>
              </a:rPr>
              <a:t> </a:t>
            </a:r>
            <a:r>
              <a:rPr lang="en-US" sz="2600" b="1" dirty="0" err="1" smtClean="0">
                <a:solidFill>
                  <a:srgbClr val="7030A0"/>
                </a:solidFill>
              </a:rPr>
              <a:t>mutacije</a:t>
            </a:r>
            <a:r>
              <a:rPr lang="sr-Latn-RS" sz="2600" b="1" dirty="0" smtClean="0">
                <a:solidFill>
                  <a:srgbClr val="7030A0"/>
                </a:solidFill>
              </a:rPr>
              <a:t> </a:t>
            </a:r>
            <a:r>
              <a:rPr lang="en-US" sz="2600" b="1" dirty="0" err="1" smtClean="0"/>
              <a:t>nastaju</a:t>
            </a:r>
            <a:r>
              <a:rPr lang="en-US" sz="2600" b="1" dirty="0" smtClean="0"/>
              <a:t> </a:t>
            </a:r>
            <a:r>
              <a:rPr lang="sr-Latn-RS" sz="2600" b="1" dirty="0" smtClean="0"/>
              <a:t>usled </a:t>
            </a:r>
            <a:r>
              <a:rPr lang="en-US" sz="2600" b="1" dirty="0" err="1" smtClean="0"/>
              <a:t>delovanj</a:t>
            </a:r>
            <a:r>
              <a:rPr lang="sr-Latn-RS" sz="2600" b="1" dirty="0" smtClean="0"/>
              <a:t>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mutagenih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činioca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koji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mogu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biti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fizički</a:t>
            </a:r>
            <a:r>
              <a:rPr lang="en-US" sz="2600" b="1" dirty="0" smtClean="0"/>
              <a:t>, </a:t>
            </a:r>
            <a:r>
              <a:rPr lang="en-US" sz="2600" b="1" dirty="0" err="1" smtClean="0"/>
              <a:t>hemijski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i</a:t>
            </a:r>
            <a:r>
              <a:rPr lang="sr-Latn-RS" sz="2600" b="1" dirty="0" smtClean="0"/>
              <a:t>li</a:t>
            </a:r>
            <a:r>
              <a:rPr lang="en-US" sz="2600" b="1" dirty="0" smtClean="0"/>
              <a:t> </a:t>
            </a:r>
            <a:r>
              <a:rPr lang="en-US" sz="2600" b="1" dirty="0" err="1" smtClean="0"/>
              <a:t>biološki</a:t>
            </a:r>
            <a:r>
              <a:rPr lang="en-US" sz="2600" b="1" dirty="0"/>
              <a:t>. </a:t>
            </a:r>
            <a:endParaRPr lang="sr-Latn-RS" sz="2600" b="1" dirty="0" smtClean="0"/>
          </a:p>
          <a:p>
            <a:pPr algn="just">
              <a:lnSpc>
                <a:spcPct val="120000"/>
              </a:lnSpc>
              <a:buNone/>
            </a:pPr>
            <a:endParaRPr lang="sr-Latn-RS" sz="2600" b="1" dirty="0" smtClean="0"/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600" b="1" dirty="0" smtClean="0">
                <a:solidFill>
                  <a:srgbClr val="00B050"/>
                </a:solidFill>
              </a:rPr>
              <a:t>F</a:t>
            </a:r>
            <a:r>
              <a:rPr lang="sr-Latn-RS" sz="2600" b="1" dirty="0" smtClean="0">
                <a:solidFill>
                  <a:srgbClr val="00B050"/>
                </a:solidFill>
              </a:rPr>
              <a:t>amilijarne mutacije </a:t>
            </a:r>
            <a:r>
              <a:rPr lang="sr-Latn-RS" sz="2600" b="1" dirty="0" smtClean="0"/>
              <a:t>su nasleđene od roditelja, a često su prisutne i kod bliskih rođaka.</a:t>
            </a:r>
            <a:r>
              <a:rPr lang="sr-Latn-RS" sz="2600" b="1" u="sng" dirty="0" smtClean="0">
                <a:solidFill>
                  <a:srgbClr val="00B050"/>
                </a:solidFill>
              </a:rPr>
              <a:t> </a:t>
            </a:r>
          </a:p>
          <a:p>
            <a:pPr algn="just">
              <a:lnSpc>
                <a:spcPct val="120000"/>
              </a:lnSpc>
              <a:buNone/>
            </a:pPr>
            <a:endParaRPr lang="x-none" sz="2600" b="1" u="sng" dirty="0">
              <a:solidFill>
                <a:srgbClr val="00B050"/>
              </a:solidFill>
            </a:endParaRPr>
          </a:p>
          <a:p>
            <a:pPr algn="just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en-US" sz="2600" b="1" dirty="0">
                <a:solidFill>
                  <a:srgbClr val="0070C0"/>
                </a:solidFill>
              </a:rPr>
              <a:t>“</a:t>
            </a:r>
            <a:r>
              <a:rPr lang="en-US" sz="2600" b="1" i="1" dirty="0">
                <a:solidFill>
                  <a:srgbClr val="0070C0"/>
                </a:solidFill>
              </a:rPr>
              <a:t>de novo</a:t>
            </a:r>
            <a:r>
              <a:rPr lang="en-US" sz="2600" b="1" dirty="0">
                <a:solidFill>
                  <a:srgbClr val="0070C0"/>
                </a:solidFill>
              </a:rPr>
              <a:t>” </a:t>
            </a:r>
            <a:r>
              <a:rPr lang="en-US" sz="2600" b="1" dirty="0" err="1">
                <a:solidFill>
                  <a:srgbClr val="0070C0"/>
                </a:solidFill>
              </a:rPr>
              <a:t>mutacija</a:t>
            </a:r>
            <a:r>
              <a:rPr lang="sr-Latn-RS" sz="2600" b="1" dirty="0"/>
              <a:t> (spontana ili indukovana)</a:t>
            </a:r>
            <a:r>
              <a:rPr lang="en-US" sz="2600" b="1" dirty="0"/>
              <a:t> je </a:t>
            </a:r>
            <a:r>
              <a:rPr lang="en-US" sz="2600" b="1" dirty="0" err="1"/>
              <a:t>nov</a:t>
            </a:r>
            <a:r>
              <a:rPr lang="sr-Latn-RS" sz="2600" b="1" dirty="0"/>
              <a:t>a</a:t>
            </a:r>
            <a:r>
              <a:rPr lang="en-US" sz="2600" b="1" dirty="0"/>
              <a:t> </a:t>
            </a:r>
            <a:r>
              <a:rPr lang="en-US" sz="2600" b="1" dirty="0" err="1"/>
              <a:t>mutacija</a:t>
            </a:r>
            <a:r>
              <a:rPr lang="en-US" sz="2600" b="1" dirty="0"/>
              <a:t> </a:t>
            </a:r>
            <a:r>
              <a:rPr lang="sr-Latn-RS" sz="2600" b="1" dirty="0"/>
              <a:t>kod</a:t>
            </a:r>
            <a:r>
              <a:rPr lang="en-US" sz="2600" b="1" dirty="0"/>
              <a:t> </a:t>
            </a:r>
            <a:r>
              <a:rPr lang="sr-Latn-RS" sz="2600" b="1" dirty="0" smtClean="0"/>
              <a:t> </a:t>
            </a:r>
            <a:r>
              <a:rPr lang="en-US" sz="2600" b="1" dirty="0" err="1" smtClean="0"/>
              <a:t>potom</a:t>
            </a:r>
            <a:r>
              <a:rPr lang="sr-Latn-RS" sz="2600" b="1" dirty="0"/>
              <a:t>ka</a:t>
            </a:r>
            <a:r>
              <a:rPr lang="en-US" sz="2600" b="1" dirty="0"/>
              <a:t> </a:t>
            </a:r>
            <a:r>
              <a:rPr lang="en-US" sz="2600" b="1" dirty="0" err="1"/>
              <a:t>koja</a:t>
            </a:r>
            <a:r>
              <a:rPr lang="en-US" sz="2600" b="1" dirty="0"/>
              <a:t> </a:t>
            </a:r>
            <a:r>
              <a:rPr lang="en-US" sz="2600" b="1" dirty="0" err="1"/>
              <a:t>nije</a:t>
            </a:r>
            <a:r>
              <a:rPr lang="en-US" sz="2600" b="1" dirty="0"/>
              <a:t> </a:t>
            </a:r>
            <a:r>
              <a:rPr lang="sr-Latn-RS" sz="2600" b="1" dirty="0"/>
              <a:t>bila </a:t>
            </a:r>
            <a:r>
              <a:rPr lang="en-US" sz="2600" b="1" dirty="0" err="1"/>
              <a:t>prisutna</a:t>
            </a:r>
            <a:r>
              <a:rPr lang="en-US" sz="2600" b="1" dirty="0"/>
              <a:t> </a:t>
            </a:r>
            <a:r>
              <a:rPr lang="en-US" sz="2600" b="1" dirty="0" err="1"/>
              <a:t>kod</a:t>
            </a:r>
            <a:r>
              <a:rPr lang="en-US" sz="2600" b="1" dirty="0"/>
              <a:t> </a:t>
            </a:r>
            <a:r>
              <a:rPr lang="en-US" sz="2600" b="1" dirty="0" err="1"/>
              <a:t>roditelja</a:t>
            </a:r>
            <a:r>
              <a:rPr lang="en-US" sz="2600" b="1" dirty="0"/>
              <a:t>.</a:t>
            </a:r>
            <a:endParaRPr lang="sr-Latn-RS" sz="2600" b="1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838200"/>
            <a:ext cx="8686800" cy="48006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2400" b="1" u="sng" dirty="0" err="1" smtClean="0"/>
              <a:t>Prema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tipu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ćelije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koju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zahvataju</a:t>
            </a:r>
            <a:r>
              <a:rPr lang="sr-Latn-RS" sz="2400" b="1" u="sng" dirty="0" smtClean="0"/>
              <a:t>, </a:t>
            </a:r>
            <a:r>
              <a:rPr lang="en-US" sz="2400" b="1" u="sng" dirty="0" err="1" smtClean="0"/>
              <a:t>mutacije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mogu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biti</a:t>
            </a:r>
            <a:r>
              <a:rPr lang="sr-Latn-RS" sz="2400" b="1" u="sng" dirty="0" smtClean="0"/>
              <a:t>:</a:t>
            </a:r>
          </a:p>
          <a:p>
            <a:pPr>
              <a:buNone/>
            </a:pPr>
            <a:endParaRPr lang="en-US" sz="2400" b="1" dirty="0" smtClean="0"/>
          </a:p>
          <a:p>
            <a:pPr algn="just"/>
            <a:r>
              <a:rPr lang="en-US" sz="2400" b="1" dirty="0" err="1" smtClean="0"/>
              <a:t>Mutacije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DNK </a:t>
            </a:r>
            <a:r>
              <a:rPr lang="en-US" sz="2400" b="1" dirty="0" smtClean="0"/>
              <a:t>u </a:t>
            </a:r>
            <a:r>
              <a:rPr lang="sr-Latn-RS" sz="2400" dirty="0" smtClean="0"/>
              <a:t>SOMATSKIM </a:t>
            </a:r>
            <a:r>
              <a:rPr lang="sr-Latn-RS" sz="2400" b="1" dirty="0" smtClean="0"/>
              <a:t>ćelijama</a:t>
            </a:r>
            <a:r>
              <a:rPr lang="sr-Latn-RS" sz="2400" dirty="0" smtClean="0"/>
              <a:t> </a:t>
            </a:r>
            <a:r>
              <a:rPr lang="en-US" sz="2400" b="1" dirty="0" smtClean="0"/>
              <a:t>se </a:t>
            </a:r>
            <a:r>
              <a:rPr lang="en-US" sz="2400" b="1" dirty="0" smtClean="0">
                <a:solidFill>
                  <a:srgbClr val="C00000"/>
                </a:solidFill>
              </a:rPr>
              <a:t>ne </a:t>
            </a:r>
            <a:r>
              <a:rPr lang="en-US" sz="2400" b="1" dirty="0" err="1" smtClean="0">
                <a:solidFill>
                  <a:srgbClr val="C00000"/>
                </a:solidFill>
              </a:rPr>
              <a:t>prenose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na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poto</a:t>
            </a:r>
            <a:r>
              <a:rPr lang="sr-Latn-RS" sz="2400" b="1" dirty="0" smtClean="0">
                <a:solidFill>
                  <a:srgbClr val="C00000"/>
                </a:solidFill>
              </a:rPr>
              <a:t>mke!</a:t>
            </a:r>
            <a:endParaRPr lang="sr-Latn-RS" sz="2400" b="1" dirty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sr-Latn-RS" sz="2400" b="1" dirty="0" smtClean="0"/>
              <a:t>prenose se samo na ćerke ćelije tokom deobe, pa je </a:t>
            </a:r>
          </a:p>
          <a:p>
            <a:pPr algn="just">
              <a:buFontTx/>
              <a:buChar char="-"/>
            </a:pPr>
            <a:r>
              <a:rPr lang="sr-Latn-RS" sz="2400" b="1" dirty="0" smtClean="0"/>
              <a:t>osoba mozaik za mutirane i normalne ćelije u nekom tkivu.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sr-Latn-RS" sz="2400" b="1" dirty="0" smtClean="0">
              <a:solidFill>
                <a:srgbClr val="C00000"/>
              </a:solidFill>
            </a:endParaRPr>
          </a:p>
          <a:p>
            <a:pPr algn="just"/>
            <a:endParaRPr lang="sr-Latn-RS" sz="2400" b="1" u="sng" dirty="0" smtClean="0">
              <a:solidFill>
                <a:srgbClr val="C00000"/>
              </a:solidFill>
            </a:endParaRPr>
          </a:p>
          <a:p>
            <a:pPr algn="just"/>
            <a:r>
              <a:rPr lang="en-US" sz="2400" b="1" dirty="0" smtClean="0"/>
              <a:t>M</a:t>
            </a:r>
            <a:r>
              <a:rPr lang="sr-Latn-RS" sz="2400" b="1" dirty="0" smtClean="0"/>
              <a:t>utacije DNK u </a:t>
            </a:r>
            <a:r>
              <a:rPr lang="sr-Latn-RS" sz="2400" dirty="0" smtClean="0"/>
              <a:t>GERMINATIVNIM</a:t>
            </a:r>
            <a:r>
              <a:rPr lang="sr-Latn-RS" sz="2400" b="1" dirty="0" smtClean="0"/>
              <a:t> ćelijama su</a:t>
            </a:r>
            <a:r>
              <a:rPr lang="sr-Latn-RS" sz="2400" b="1" dirty="0" smtClean="0">
                <a:solidFill>
                  <a:srgbClr val="7030A0"/>
                </a:solidFill>
              </a:rPr>
              <a:t> </a:t>
            </a:r>
            <a:r>
              <a:rPr lang="sr-Latn-RS" sz="2400" b="1" dirty="0" smtClean="0"/>
              <a:t>prisutne u </a:t>
            </a:r>
            <a:r>
              <a:rPr lang="sr-Latn-RS" sz="2400" b="1" dirty="0" smtClean="0">
                <a:solidFill>
                  <a:srgbClr val="C00000"/>
                </a:solidFill>
              </a:rPr>
              <a:t>gametama i prenose se na potomke</a:t>
            </a:r>
            <a:r>
              <a:rPr lang="sr-Latn-RS" sz="2400" b="1" dirty="0">
                <a:solidFill>
                  <a:srgbClr val="C00000"/>
                </a:solidFill>
              </a:rPr>
              <a:t>!</a:t>
            </a:r>
            <a:endParaRPr lang="sr-Latn-RS" sz="2400" b="1" dirty="0" smtClean="0">
              <a:solidFill>
                <a:srgbClr val="C00000"/>
              </a:solidFill>
            </a:endParaRPr>
          </a:p>
          <a:p>
            <a:pPr algn="just">
              <a:buFontTx/>
              <a:buChar char="-"/>
            </a:pPr>
            <a:r>
              <a:rPr lang="sr-Latn-RS" sz="2400" b="1" dirty="0" smtClean="0"/>
              <a:t>ove mutacije su najčešće konstitucione (prisutne u svim ćelijama organizma, pa i polnim),</a:t>
            </a:r>
          </a:p>
          <a:p>
            <a:pPr algn="just">
              <a:buFontTx/>
              <a:buChar char="-"/>
            </a:pPr>
            <a:r>
              <a:rPr lang="en-US" sz="2400" b="1" dirty="0" err="1" smtClean="0"/>
              <a:t>mogu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biti prisutne samo u jednom delu germinativnih ćelija, pa osoba stvara i normalne i mutirane gamete - to je</a:t>
            </a:r>
            <a:r>
              <a:rPr lang="en-US" sz="2400" b="1" dirty="0" smtClean="0"/>
              <a:t> </a:t>
            </a:r>
            <a:r>
              <a:rPr lang="x-none" sz="2400" b="1" dirty="0" smtClean="0">
                <a:solidFill>
                  <a:srgbClr val="0070C0"/>
                </a:solidFill>
              </a:rPr>
              <a:t>g</a:t>
            </a:r>
            <a:r>
              <a:rPr lang="sr-Latn-RS" sz="2400" b="1" dirty="0" smtClean="0">
                <a:solidFill>
                  <a:srgbClr val="0070C0"/>
                </a:solidFill>
              </a:rPr>
              <a:t>erminativni </a:t>
            </a:r>
            <a:r>
              <a:rPr lang="sr-Latn-RS" sz="2400" b="1" dirty="0">
                <a:solidFill>
                  <a:srgbClr val="0070C0"/>
                </a:solidFill>
              </a:rPr>
              <a:t>(</a:t>
            </a:r>
            <a:r>
              <a:rPr lang="sr-Latn-RS" sz="2400" b="1" dirty="0" smtClean="0">
                <a:solidFill>
                  <a:srgbClr val="0070C0"/>
                </a:solidFill>
              </a:rPr>
              <a:t>gonadni)</a:t>
            </a:r>
            <a:r>
              <a:rPr lang="sr-Latn-RS" sz="2400" b="1" dirty="0" smtClean="0"/>
              <a:t> </a:t>
            </a:r>
            <a:r>
              <a:rPr lang="x-none" sz="2400" b="1" dirty="0" smtClean="0">
                <a:solidFill>
                  <a:srgbClr val="0070C0"/>
                </a:solidFill>
              </a:rPr>
              <a:t>mozaicizam</a:t>
            </a:r>
            <a:r>
              <a:rPr lang="sr-Latn-RS" sz="2400" b="1" dirty="0" smtClean="0">
                <a:solidFill>
                  <a:srgbClr val="0070C0"/>
                </a:solidFill>
              </a:rPr>
              <a:t>.</a:t>
            </a:r>
            <a:endParaRPr lang="x-none" sz="2400" b="1" dirty="0" smtClean="0"/>
          </a:p>
          <a:p>
            <a:pPr marL="36576" indent="0" algn="just">
              <a:buNone/>
            </a:pPr>
            <a:endParaRPr lang="en-US" sz="2400" b="1" dirty="0" smtClean="0"/>
          </a:p>
          <a:p>
            <a:endParaRPr lang="en-US" sz="24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686800" cy="3886200"/>
          </a:xfrm>
        </p:spPr>
        <p:txBody>
          <a:bodyPr>
            <a:normAutofit fontScale="85000" lnSpcReduction="10000"/>
          </a:bodyPr>
          <a:lstStyle/>
          <a:p>
            <a:pPr marL="36576" indent="0" algn="just">
              <a:buNone/>
            </a:pPr>
            <a:r>
              <a:rPr lang="sr-Latn-RS" sz="2600" b="1" dirty="0" smtClean="0"/>
              <a:t>   </a:t>
            </a:r>
            <a:r>
              <a:rPr lang="en-US" sz="2600" b="1" u="sng" dirty="0" smtClean="0"/>
              <a:t>P</a:t>
            </a:r>
            <a:r>
              <a:rPr lang="sr-Latn-RS" sz="2600" b="1" u="sng" dirty="0" smtClean="0"/>
              <a:t>osledice po nosioca mogu biti:</a:t>
            </a:r>
          </a:p>
          <a:p>
            <a:pPr marL="36576" indent="0" algn="just">
              <a:buNone/>
            </a:pPr>
            <a:endParaRPr lang="en-US" sz="2600" b="1" u="sng" dirty="0" smtClean="0"/>
          </a:p>
          <a:p>
            <a:pPr algn="just"/>
            <a:r>
              <a:rPr lang="sr-Latn-RS" sz="2600" b="1" dirty="0" smtClean="0">
                <a:solidFill>
                  <a:srgbClr val="7030A0"/>
                </a:solidFill>
              </a:rPr>
              <a:t>L</a:t>
            </a:r>
            <a:r>
              <a:rPr lang="en-US" sz="2600" b="1" dirty="0" err="1" smtClean="0">
                <a:solidFill>
                  <a:srgbClr val="7030A0"/>
                </a:solidFill>
              </a:rPr>
              <a:t>etalne</a:t>
            </a:r>
            <a:r>
              <a:rPr lang="en-US" sz="2600" b="1" dirty="0" smtClean="0">
                <a:solidFill>
                  <a:srgbClr val="7030A0"/>
                </a:solidFill>
              </a:rPr>
              <a:t> </a:t>
            </a:r>
            <a:r>
              <a:rPr lang="sr-Latn-RS" sz="2600" b="1" dirty="0" smtClean="0"/>
              <a:t>-</a:t>
            </a:r>
            <a:r>
              <a:rPr lang="sr-Latn-RS" sz="2600" b="1" dirty="0" smtClean="0">
                <a:solidFill>
                  <a:srgbClr val="7030A0"/>
                </a:solidFill>
              </a:rPr>
              <a:t> </a:t>
            </a:r>
            <a:r>
              <a:rPr lang="x-none" sz="2600" b="1" dirty="0" smtClean="0"/>
              <a:t>vode smrtnom ishodu</a:t>
            </a:r>
            <a:r>
              <a:rPr lang="sr-Latn-RS" sz="2600" b="1" dirty="0" smtClean="0"/>
              <a:t> još embrionalno ili odmah po rođenju.</a:t>
            </a:r>
          </a:p>
          <a:p>
            <a:pPr algn="just"/>
            <a:endParaRPr lang="sr-Latn-RS" sz="2600" b="1" dirty="0" smtClean="0">
              <a:solidFill>
                <a:srgbClr val="0070C0"/>
              </a:solidFill>
            </a:endParaRPr>
          </a:p>
          <a:p>
            <a:pPr algn="just"/>
            <a:r>
              <a:rPr lang="en-US" sz="2600" b="1" dirty="0" smtClean="0">
                <a:solidFill>
                  <a:srgbClr val="0070C0"/>
                </a:solidFill>
              </a:rPr>
              <a:t>S</a:t>
            </a:r>
            <a:r>
              <a:rPr lang="sr-Latn-RS" sz="2600" b="1" dirty="0" smtClean="0">
                <a:solidFill>
                  <a:srgbClr val="0070C0"/>
                </a:solidFill>
              </a:rPr>
              <a:t>ubletalne mutacije </a:t>
            </a:r>
            <a:r>
              <a:rPr lang="sr-Latn-RS" sz="2600" b="1" dirty="0" smtClean="0"/>
              <a:t>-</a:t>
            </a:r>
            <a:r>
              <a:rPr lang="sr-Latn-RS" sz="2600" b="1" dirty="0" smtClean="0">
                <a:solidFill>
                  <a:srgbClr val="0070C0"/>
                </a:solidFill>
              </a:rPr>
              <a:t> </a:t>
            </a:r>
            <a:r>
              <a:rPr lang="sr-Latn-RS" sz="2600" b="1" dirty="0" smtClean="0"/>
              <a:t>značajno skraćuju životni vek individue (smrt pre reproduktivnog perioda pa nema potomaka).</a:t>
            </a:r>
          </a:p>
          <a:p>
            <a:pPr algn="just"/>
            <a:endParaRPr lang="sr-Latn-RS" sz="2600" b="1" dirty="0" smtClean="0"/>
          </a:p>
          <a:p>
            <a:pPr algn="just"/>
            <a:r>
              <a:rPr lang="en-US" sz="2600" b="1" dirty="0" smtClean="0">
                <a:solidFill>
                  <a:srgbClr val="00B050"/>
                </a:solidFill>
              </a:rPr>
              <a:t>U</a:t>
            </a:r>
            <a:r>
              <a:rPr lang="sr-Latn-RS" sz="2600" b="1" dirty="0" smtClean="0">
                <a:solidFill>
                  <a:srgbClr val="00B050"/>
                </a:solidFill>
              </a:rPr>
              <a:t>slovne mutacije </a:t>
            </a:r>
            <a:r>
              <a:rPr lang="sr-Latn-RS" sz="2600" b="1" dirty="0" smtClean="0"/>
              <a:t>se ispoljavaju samo pod određenim uslovima sredine (npr. nedostatak enzima glukozo-6-fosfat-dehidrogenaze daje tešku hemolitičku anemiju prilikom uzimanja određene hrane ili lekova).</a:t>
            </a:r>
            <a:endParaRPr lang="sr-Latn-RS" sz="2600" b="1" dirty="0" smtClean="0">
              <a:solidFill>
                <a:srgbClr val="00B050"/>
              </a:solidFill>
            </a:endParaRPr>
          </a:p>
          <a:p>
            <a:pPr marL="36576" indent="0" algn="just">
              <a:buNone/>
            </a:pPr>
            <a:endParaRPr lang="en-US" sz="2600" b="1" dirty="0" smtClean="0"/>
          </a:p>
          <a:p>
            <a:pPr algn="just"/>
            <a:endParaRPr lang="en-US" sz="2600" b="1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686800" cy="4724400"/>
          </a:xfrm>
        </p:spPr>
        <p:txBody>
          <a:bodyPr>
            <a:normAutofit fontScale="92500"/>
          </a:bodyPr>
          <a:lstStyle/>
          <a:p>
            <a:pPr algn="just">
              <a:buNone/>
            </a:pPr>
            <a:r>
              <a:rPr lang="en-US" sz="2400" b="1" u="sng" dirty="0" smtClean="0"/>
              <a:t>P</a:t>
            </a:r>
            <a:r>
              <a:rPr lang="sr-Latn-RS" sz="2400" b="1" u="sng" dirty="0" smtClean="0"/>
              <a:t>rema interakciji među alelama, mutacije mogu biti:</a:t>
            </a:r>
          </a:p>
          <a:p>
            <a:pPr algn="just">
              <a:buNone/>
            </a:pPr>
            <a:endParaRPr lang="sr-Latn-RS" sz="2400" b="1" dirty="0" smtClean="0"/>
          </a:p>
          <a:p>
            <a:pPr algn="just"/>
            <a:r>
              <a:rPr lang="en-US" sz="2400" b="1" dirty="0" err="1" smtClean="0">
                <a:solidFill>
                  <a:srgbClr val="C00000"/>
                </a:solidFill>
              </a:rPr>
              <a:t>Dominantne</a:t>
            </a:r>
            <a:r>
              <a:rPr lang="sr-Latn-RS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 smtClean="0">
                <a:solidFill>
                  <a:srgbClr val="C00000"/>
                </a:solidFill>
              </a:rPr>
              <a:t>mutacije</a:t>
            </a:r>
            <a:r>
              <a:rPr lang="sr-Latn-RS" sz="2400" b="1" dirty="0" smtClean="0">
                <a:solidFill>
                  <a:srgbClr val="C00000"/>
                </a:solidFill>
              </a:rPr>
              <a:t> </a:t>
            </a:r>
            <a:r>
              <a:rPr lang="sr-Latn-RS" sz="2400" b="1" dirty="0" smtClean="0"/>
              <a:t>– ispoljavaju se već </a:t>
            </a:r>
            <a:r>
              <a:rPr lang="en-US" sz="2400" b="1" dirty="0" smtClean="0"/>
              <a:t>u </a:t>
            </a:r>
            <a:r>
              <a:rPr lang="sr-Latn-RS" sz="2400" dirty="0" smtClean="0"/>
              <a:t>HETEROZIGOTNOM</a:t>
            </a:r>
            <a:r>
              <a:rPr lang="sr-Latn-RS" sz="2400" b="1" dirty="0" smtClean="0"/>
              <a:t> stanju i u homozigotnom stanju.</a:t>
            </a:r>
            <a:endParaRPr lang="x-none" sz="2400" b="1" dirty="0" smtClean="0"/>
          </a:p>
          <a:p>
            <a:pPr marL="36576" indent="0" algn="just">
              <a:buNone/>
            </a:pPr>
            <a:endParaRPr lang="en-US" sz="2400" b="1" dirty="0" smtClean="0"/>
          </a:p>
          <a:p>
            <a:r>
              <a:rPr lang="en-US" sz="2400" b="1" dirty="0" err="1" smtClean="0">
                <a:solidFill>
                  <a:srgbClr val="0070C0"/>
                </a:solidFill>
              </a:rPr>
              <a:t>Recesivne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mutacije</a:t>
            </a:r>
            <a:r>
              <a:rPr lang="sr-Latn-RS" sz="2400" b="1" dirty="0" smtClean="0">
                <a:solidFill>
                  <a:srgbClr val="0070C0"/>
                </a:solidFill>
              </a:rPr>
              <a:t> </a:t>
            </a:r>
            <a:r>
              <a:rPr lang="sr-Latn-RS" sz="2400" b="1" dirty="0" smtClean="0"/>
              <a:t>–</a:t>
            </a:r>
            <a:r>
              <a:rPr lang="sr-Latn-RS" sz="2400" b="1" dirty="0" smtClean="0">
                <a:solidFill>
                  <a:srgbClr val="0070C0"/>
                </a:solidFill>
              </a:rPr>
              <a:t> </a:t>
            </a:r>
            <a:r>
              <a:rPr lang="sr-Latn-RS" sz="2400" b="1" dirty="0" smtClean="0"/>
              <a:t>ispoljavaju se </a:t>
            </a:r>
            <a:r>
              <a:rPr lang="sr-Latn-RS" sz="2400" dirty="0" smtClean="0"/>
              <a:t>SAMO U HOMOZIGOTNOM </a:t>
            </a:r>
            <a:r>
              <a:rPr lang="x-none" sz="2400" b="1" dirty="0" smtClean="0"/>
              <a:t>stanju</a:t>
            </a:r>
            <a:r>
              <a:rPr lang="sr-Latn-RS" sz="2400" b="1" dirty="0" smtClean="0"/>
              <a:t>.</a:t>
            </a:r>
            <a:r>
              <a:rPr lang="en-US" sz="2400" b="1" dirty="0" smtClean="0"/>
              <a:t> </a:t>
            </a:r>
            <a:endParaRPr lang="sr-Latn-RS" sz="2400" b="1" dirty="0" smtClean="0"/>
          </a:p>
          <a:p>
            <a:pPr algn="just">
              <a:buNone/>
            </a:pPr>
            <a:endParaRPr lang="sr-Latn-RS" sz="2400" b="1" dirty="0" smtClean="0"/>
          </a:p>
          <a:p>
            <a:pPr algn="just"/>
            <a:r>
              <a:rPr lang="en-US" sz="2400" b="1" dirty="0" smtClean="0"/>
              <a:t>K</a:t>
            </a:r>
            <a:r>
              <a:rPr lang="sr-Latn-RS" sz="2400" b="1" dirty="0" smtClean="0"/>
              <a:t>ada se kod heterozigota obe alele iz para ispoljavaju podjednako - odnos je </a:t>
            </a:r>
            <a:r>
              <a:rPr lang="sr-Latn-RS" sz="2400" b="1" dirty="0" smtClean="0">
                <a:solidFill>
                  <a:srgbClr val="7030A0"/>
                </a:solidFill>
              </a:rPr>
              <a:t>kodominantan.</a:t>
            </a:r>
          </a:p>
          <a:p>
            <a:pPr algn="just">
              <a:buNone/>
            </a:pPr>
            <a:endParaRPr lang="sr-Latn-RS" sz="2400" b="1" dirty="0" smtClean="0">
              <a:solidFill>
                <a:srgbClr val="7030A0"/>
              </a:solidFill>
            </a:endParaRPr>
          </a:p>
          <a:p>
            <a:pPr algn="just"/>
            <a:r>
              <a:rPr lang="en-US" sz="2400" b="1" dirty="0" smtClean="0"/>
              <a:t>K</a:t>
            </a:r>
            <a:r>
              <a:rPr lang="sr-Latn-RS" sz="2400" b="1" dirty="0" smtClean="0"/>
              <a:t>ada se kod heterozigota javi mešavina dominantnog i recesivnog, tzv. “srednji” fenotip, odnos alela je  </a:t>
            </a:r>
            <a:r>
              <a:rPr lang="sr-Latn-RS" sz="2400" b="1" dirty="0" smtClean="0">
                <a:solidFill>
                  <a:srgbClr val="00B050"/>
                </a:solidFill>
              </a:rPr>
              <a:t>intermedijarni. </a:t>
            </a:r>
            <a:endParaRPr lang="en-US" sz="2400" b="1" dirty="0" smtClean="0">
              <a:solidFill>
                <a:srgbClr val="00B05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3428999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n-US" sz="2400" b="1" u="sng" dirty="0" smtClean="0"/>
              <a:t>V</a:t>
            </a:r>
            <a:r>
              <a:rPr lang="sr-Latn-RS" sz="2400" b="1" u="sng" dirty="0" smtClean="0"/>
              <a:t>eličina zahvaćene DNK:</a:t>
            </a:r>
          </a:p>
          <a:p>
            <a:pPr algn="just"/>
            <a:endParaRPr lang="sr-Latn-RS" sz="2400" b="1" dirty="0" smtClean="0"/>
          </a:p>
          <a:p>
            <a:pPr algn="just"/>
            <a:r>
              <a:rPr lang="en-US" sz="2400" b="1" dirty="0" err="1" smtClean="0">
                <a:solidFill>
                  <a:srgbClr val="00B050"/>
                </a:solidFill>
              </a:rPr>
              <a:t>Velike</a:t>
            </a:r>
            <a:r>
              <a:rPr lang="en-US" sz="2400" b="1" dirty="0" smtClean="0">
                <a:solidFill>
                  <a:srgbClr val="00B050"/>
                </a:solidFill>
              </a:rPr>
              <a:t> (</a:t>
            </a:r>
            <a:r>
              <a:rPr lang="en-US" sz="2400" b="1" dirty="0" err="1" smtClean="0">
                <a:solidFill>
                  <a:srgbClr val="00B050"/>
                </a:solidFill>
              </a:rPr>
              <a:t>krupne</a:t>
            </a:r>
            <a:r>
              <a:rPr lang="en-US" sz="2400" b="1" dirty="0" smtClean="0">
                <a:solidFill>
                  <a:srgbClr val="00B050"/>
                </a:solidFill>
              </a:rPr>
              <a:t>) </a:t>
            </a:r>
            <a:r>
              <a:rPr lang="en-US" sz="2400" b="1" dirty="0" err="1" smtClean="0">
                <a:solidFill>
                  <a:srgbClr val="00B050"/>
                </a:solidFill>
              </a:rPr>
              <a:t>mutacije</a:t>
            </a:r>
            <a:r>
              <a:rPr lang="en-US" sz="2400" b="1" dirty="0" smtClean="0">
                <a:solidFill>
                  <a:srgbClr val="00B050"/>
                </a:solidFill>
              </a:rPr>
              <a:t> </a:t>
            </a:r>
            <a:endParaRPr lang="sr-Latn-RS" sz="2400" b="1" dirty="0" smtClean="0">
              <a:solidFill>
                <a:srgbClr val="00B050"/>
              </a:solidFill>
            </a:endParaRPr>
          </a:p>
          <a:p>
            <a:pPr algn="just">
              <a:buNone/>
            </a:pPr>
            <a:r>
              <a:rPr lang="sr-Latn-RS" sz="2400" b="1" dirty="0" smtClean="0"/>
              <a:t>-  </a:t>
            </a:r>
            <a:r>
              <a:rPr lang="en-US" sz="2400" b="1" dirty="0" err="1" smtClean="0"/>
              <a:t>promene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koje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zahvataju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veće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delove</a:t>
            </a:r>
            <a:r>
              <a:rPr lang="en-US" sz="2400" b="1" dirty="0" smtClean="0"/>
              <a:t> DNK</a:t>
            </a:r>
            <a:r>
              <a:rPr lang="sr-Latn-RS" sz="2400" b="1" dirty="0" smtClean="0"/>
              <a:t> (</a:t>
            </a:r>
            <a:r>
              <a:rPr lang="en-US" sz="2400" b="1" dirty="0" err="1" smtClean="0"/>
              <a:t>veličine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megabaza</a:t>
            </a:r>
            <a:r>
              <a:rPr lang="sr-Latn-RS" sz="2400" b="1" dirty="0" smtClean="0"/>
              <a:t>) </a:t>
            </a:r>
            <a:r>
              <a:rPr lang="en-US" sz="2400" b="1" dirty="0" err="1" smtClean="0"/>
              <a:t>i</a:t>
            </a:r>
            <a:r>
              <a:rPr lang="en-US" sz="2400" b="1" dirty="0" smtClean="0"/>
              <a:t> </a:t>
            </a:r>
            <a:r>
              <a:rPr lang="sr-Latn-RS" sz="2400" b="1" dirty="0" smtClean="0"/>
              <a:t> </a:t>
            </a:r>
            <a:r>
              <a:rPr lang="en-US" sz="2400" b="1" dirty="0" err="1" smtClean="0"/>
              <a:t>spadaju</a:t>
            </a:r>
            <a:r>
              <a:rPr lang="en-US" sz="2400" b="1" dirty="0" smtClean="0"/>
              <a:t> u </a:t>
            </a:r>
            <a:r>
              <a:rPr lang="sr-Latn-RS" sz="2400" dirty="0" smtClean="0"/>
              <a:t>HROMOZOMSKE PRERASPODELE</a:t>
            </a:r>
            <a:r>
              <a:rPr lang="en-US" sz="2400" b="1" dirty="0" smtClean="0"/>
              <a:t>.</a:t>
            </a:r>
          </a:p>
          <a:p>
            <a:pPr algn="just">
              <a:buNone/>
            </a:pPr>
            <a:endParaRPr lang="en-US" sz="2400" b="1" dirty="0" smtClean="0">
              <a:solidFill>
                <a:srgbClr val="FF0000"/>
              </a:solidFill>
            </a:endParaRPr>
          </a:p>
          <a:p>
            <a:pPr algn="just"/>
            <a:r>
              <a:rPr lang="en-US" sz="2400" b="1" dirty="0" err="1" smtClean="0">
                <a:solidFill>
                  <a:srgbClr val="C00000"/>
                </a:solidFill>
              </a:rPr>
              <a:t>Tačkaste</a:t>
            </a:r>
            <a:r>
              <a:rPr lang="en-US" sz="2400" b="1" dirty="0" smtClean="0">
                <a:solidFill>
                  <a:srgbClr val="C00000"/>
                </a:solidFill>
              </a:rPr>
              <a:t> (point) </a:t>
            </a:r>
            <a:r>
              <a:rPr lang="en-US" sz="2400" b="1" dirty="0" err="1" smtClean="0">
                <a:solidFill>
                  <a:srgbClr val="C00000"/>
                </a:solidFill>
              </a:rPr>
              <a:t>mutacije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endParaRPr lang="sr-Latn-RS" sz="2400" b="1" dirty="0" smtClean="0">
              <a:solidFill>
                <a:srgbClr val="C00000"/>
              </a:solidFill>
            </a:endParaRPr>
          </a:p>
          <a:p>
            <a:pPr algn="just">
              <a:buNone/>
            </a:pPr>
            <a:r>
              <a:rPr lang="sr-Latn-RS" sz="2400" b="1" dirty="0" smtClean="0"/>
              <a:t>-  </a:t>
            </a:r>
            <a:r>
              <a:rPr lang="en-US" sz="2400" b="1" dirty="0" err="1" smtClean="0"/>
              <a:t>promene</a:t>
            </a:r>
            <a:r>
              <a:rPr lang="en-US" sz="2400" b="1" dirty="0" smtClean="0"/>
              <a:t> u </a:t>
            </a:r>
            <a:r>
              <a:rPr lang="en-US" sz="2400" b="1" dirty="0" err="1" smtClean="0"/>
              <a:t>veoma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malom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segmentu</a:t>
            </a:r>
            <a:r>
              <a:rPr lang="en-US" sz="2400" b="1" dirty="0" smtClean="0"/>
              <a:t> DNK, </a:t>
            </a:r>
            <a:r>
              <a:rPr lang="en-US" sz="2400" b="1" dirty="0" err="1" smtClean="0"/>
              <a:t>obično</a:t>
            </a:r>
            <a:r>
              <a:rPr lang="en-US" sz="2400" b="1" dirty="0" smtClean="0"/>
              <a:t> </a:t>
            </a:r>
            <a:r>
              <a:rPr lang="sr-Latn-RS" sz="2400" dirty="0" smtClean="0">
                <a:solidFill>
                  <a:srgbClr val="FF0000"/>
                </a:solidFill>
              </a:rPr>
              <a:t>U JEDNOM ILI NEKOLIKO NUKLEOTIDA.</a:t>
            </a:r>
            <a:endParaRPr lang="en-US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dirty="0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1294</TotalTime>
  <Words>1315</Words>
  <Application>Microsoft Office PowerPoint</Application>
  <PresentationFormat>On-screen Show (4:3)</PresentationFormat>
  <Paragraphs>187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0" baseType="lpstr">
      <vt:lpstr>Arial</vt:lpstr>
      <vt:lpstr>Calibri</vt:lpstr>
      <vt:lpstr>Wingdings</vt:lpstr>
      <vt:lpstr>Office Theme</vt:lpstr>
      <vt:lpstr>Genske mutacije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Efekti mutacije na strukturu i funkciju proteina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Genske mutacije</dc:title>
  <dc:creator>Jasmina</dc:creator>
  <cp:lastModifiedBy>Windows User</cp:lastModifiedBy>
  <cp:revision>165</cp:revision>
  <dcterms:created xsi:type="dcterms:W3CDTF">2011-11-30T07:34:43Z</dcterms:created>
  <dcterms:modified xsi:type="dcterms:W3CDTF">2023-03-29T10:09:22Z</dcterms:modified>
</cp:coreProperties>
</file>